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64" r:id="rId14"/>
    <p:sldId id="265" r:id="rId15"/>
    <p:sldId id="266" r:id="rId16"/>
    <p:sldId id="271" r:id="rId17"/>
    <p:sldId id="27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98B"/>
    <a:srgbClr val="B089FF"/>
    <a:srgbClr val="51F236"/>
    <a:srgbClr val="1CB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0" autoAdjust="0"/>
    <p:restoredTop sz="94717" autoAdjust="0"/>
  </p:normalViewPr>
  <p:slideViewPr>
    <p:cSldViewPr>
      <p:cViewPr>
        <p:scale>
          <a:sx n="60" d="100"/>
          <a:sy n="60" d="100"/>
        </p:scale>
        <p:origin x="-1494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52400"/>
            <a:ext cx="10398265" cy="715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6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CBABA69F-FCE1-4D5A-AE06-704AE40CEA35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191-3E62-4DA2-9C26-1CD44988B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CBABA69F-FCE1-4D5A-AE06-704AE40CEA35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FF5191-3E62-4DA2-9C26-1CD44988B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CBABA69F-FCE1-4D5A-AE06-704AE40CEA35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FF5191-3E62-4DA2-9C26-1CD44988B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1752601"/>
            <a:ext cx="4041775" cy="4068763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0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1800"/>
            </a:lvl3pPr>
            <a:lvl4pPr>
              <a:buClr>
                <a:schemeClr val="bg1">
                  <a:lumMod val="95000"/>
                </a:schemeClr>
              </a:buClr>
              <a:defRPr sz="1600"/>
            </a:lvl4pPr>
            <a:lvl5pPr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bg1">
            <a:lumMod val="95000"/>
          </a:schemeClr>
        </a:buClr>
        <a:buFont typeface="Arial" pitchFamily="34" charset="0"/>
        <a:buChar char="•"/>
        <a:defRPr sz="3600" b="1" kern="1200" baseline="0">
          <a:solidFill>
            <a:schemeClr val="bg1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tube.com/viewVideo.php?title=First_Day_of_School_excerpt__Signal_for_Quiet&amp;video_id=121812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video" Target="http://www.teachertube.com/embed/player.swf?file=http://www.teachertube.com/embedFLV.php?pg=video_121812&amp;menu=false&amp;frontcolor=ffffff&amp;lightcolor=FF0000&amp;logo=http://www.teachertube.com/www3/images/greylogo.swf&amp;skin=http://www.teachertube.com/embed/overlay.swf&amp;volume=80&amp;controlbar=over&amp;displayclick=link&amp;viral.link=http://www.teachertube.com/viewVideo.php?video_id=121812&amp;stretching=exactfit&amp;plugins=viral-2&amp;viral.callout=none&amp;viral.onpause=false" TargetMode="External"/><Relationship Id="rId6" Type="http://schemas.openxmlformats.org/officeDocument/2006/relationships/image" Target="../media/image10.png"/><Relationship Id="rId5" Type="http://schemas.openxmlformats.org/officeDocument/2006/relationships/hyperlink" Target="http://www.teachertube.com/viewVideo.php?title=First_Day_of_School_excerpt__Signal_for_Quiet&amp;video_id=121812" TargetMode="Externa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Classmates will list at least two differences between an effective and an ineffective teacher according to the Wong’s theory.</a:t>
            </a:r>
          </a:p>
          <a:p>
            <a:endParaRPr lang="en-US" dirty="0" smtClean="0"/>
          </a:p>
          <a:p>
            <a:r>
              <a:rPr lang="en-US" dirty="0" smtClean="0"/>
              <a:t>Classmates will apply the </a:t>
            </a:r>
            <a:r>
              <a:rPr lang="en-US" dirty="0"/>
              <a:t>W</a:t>
            </a:r>
            <a:r>
              <a:rPr lang="en-US" dirty="0" smtClean="0"/>
              <a:t>ong theory to planning the first five minutes of the first day of school.</a:t>
            </a:r>
          </a:p>
          <a:p>
            <a:endParaRPr lang="en-US" dirty="0" smtClean="0"/>
          </a:p>
          <a:p>
            <a:r>
              <a:rPr lang="en-US" dirty="0" smtClean="0"/>
              <a:t>Classmates </a:t>
            </a:r>
            <a:r>
              <a:rPr lang="en-US" dirty="0"/>
              <a:t>will apply the Wong theory to planning the first </a:t>
            </a:r>
            <a:r>
              <a:rPr lang="en-US" dirty="0" smtClean="0"/>
              <a:t>day </a:t>
            </a:r>
            <a:r>
              <a:rPr lang="en-US" dirty="0"/>
              <a:t>of school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Classmates </a:t>
            </a:r>
            <a:r>
              <a:rPr lang="en-US" dirty="0"/>
              <a:t>will apply the Wong theory to planning the </a:t>
            </a:r>
            <a:r>
              <a:rPr lang="en-US" dirty="0" smtClean="0"/>
              <a:t>first two days of school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First 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Greet students</a:t>
            </a:r>
          </a:p>
          <a:p>
            <a:r>
              <a:rPr lang="en-US" dirty="0" smtClean="0"/>
              <a:t>Provide morning assignment</a:t>
            </a:r>
          </a:p>
          <a:p>
            <a:r>
              <a:rPr lang="en-US" dirty="0" smtClean="0"/>
              <a:t>Set expectations for entering the room</a:t>
            </a:r>
          </a:p>
          <a:p>
            <a:r>
              <a:rPr lang="en-US" dirty="0" smtClean="0"/>
              <a:t>Remind them to have materials for the day ready</a:t>
            </a:r>
          </a:p>
          <a:p>
            <a:r>
              <a:rPr lang="en-US" dirty="0" smtClean="0"/>
              <a:t>Take roll while students work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77" l="0" r="100000"/>
                    </a14:imgEffect>
                    <a14:imgEffect>
                      <a14:colorTemperature colorTemp="279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8" y="5562600"/>
            <a:ext cx="640673" cy="5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First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Greet students</a:t>
            </a:r>
          </a:p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Explain, Rehearse, and Reinforce procedures</a:t>
            </a:r>
          </a:p>
          <a:p>
            <a:r>
              <a:rPr lang="en-US" dirty="0"/>
              <a:t>C</a:t>
            </a:r>
            <a:r>
              <a:rPr lang="en-US" dirty="0" smtClean="0"/>
              <a:t>larify assignments</a:t>
            </a:r>
          </a:p>
          <a:p>
            <a:r>
              <a:rPr lang="en-US" dirty="0" smtClean="0"/>
              <a:t>Introduce behavior plan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57427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First Two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routine from the first day</a:t>
            </a:r>
          </a:p>
          <a:p>
            <a:r>
              <a:rPr lang="en-US" dirty="0" smtClean="0"/>
              <a:t>Explain, Rehearse, and Reinforce procedures</a:t>
            </a:r>
          </a:p>
          <a:p>
            <a:r>
              <a:rPr lang="en-US" dirty="0" smtClean="0"/>
              <a:t>Teach student to self-manage behavior</a:t>
            </a:r>
          </a:p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Begin transitioning from teaching procedures to teaching content</a:t>
            </a:r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500" y1="85897" x2="27500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14600"/>
            <a:ext cx="691661" cy="67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Discipline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Plan should meet your requirements and needs</a:t>
            </a:r>
          </a:p>
          <a:p>
            <a:r>
              <a:rPr lang="en-US" dirty="0" smtClean="0"/>
              <a:t>Including</a:t>
            </a:r>
          </a:p>
          <a:p>
            <a:pPr lvl="1"/>
            <a:r>
              <a:rPr lang="en-US" dirty="0" smtClean="0"/>
              <a:t>Rules of behavior</a:t>
            </a:r>
          </a:p>
          <a:p>
            <a:pPr lvl="1"/>
            <a:r>
              <a:rPr lang="en-US" dirty="0" smtClean="0"/>
              <a:t>Procedures for teaching rules</a:t>
            </a:r>
          </a:p>
          <a:p>
            <a:pPr lvl="1"/>
            <a:r>
              <a:rPr lang="en-US" dirty="0" smtClean="0"/>
              <a:t>Consequences</a:t>
            </a:r>
          </a:p>
          <a:p>
            <a:pPr lvl="2"/>
            <a:r>
              <a:rPr lang="en-US" dirty="0" smtClean="0"/>
              <a:t>Positive consequences for compliance</a:t>
            </a:r>
          </a:p>
          <a:p>
            <a:pPr lvl="2"/>
            <a:r>
              <a:rPr lang="en-US" dirty="0" smtClean="0"/>
              <a:t>Negative consequences for noncompliance</a:t>
            </a:r>
          </a:p>
          <a:p>
            <a:pPr lvl="1"/>
            <a:r>
              <a:rPr lang="en-US" dirty="0" smtClean="0"/>
              <a:t>Consistency</a:t>
            </a:r>
            <a:endParaRPr lang="en-US" dirty="0"/>
          </a:p>
          <a:p>
            <a:r>
              <a:rPr lang="en-US" dirty="0" smtClean="0"/>
              <a:t>Limit number of rules – max of 5</a:t>
            </a:r>
          </a:p>
          <a:p>
            <a:pPr lvl="1"/>
            <a:r>
              <a:rPr lang="en-US" dirty="0" smtClean="0"/>
              <a:t>Stated in positive manner</a:t>
            </a:r>
          </a:p>
          <a:p>
            <a:pPr lvl="2"/>
            <a:r>
              <a:rPr lang="en-US" dirty="0" smtClean="0"/>
              <a:t>Ex. No cursing or teasing vs. use kind words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77" l="0" r="100000"/>
                    </a14:imgEffect>
                    <a14:imgEffect>
                      <a14:colorTemperature colorTemp="279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105400"/>
            <a:ext cx="640673" cy="5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18611"/>
            <a:ext cx="4800600" cy="88265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Ineffective </a:t>
            </a:r>
            <a:r>
              <a:rPr lang="en-US" dirty="0" smtClean="0"/>
              <a:t>vs. Effective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00599" y="780845"/>
            <a:ext cx="19812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CF98B"/>
                </a:solidFill>
              </a:rPr>
              <a:t>Effective</a:t>
            </a:r>
            <a:endParaRPr lang="en-US" sz="3200" dirty="0">
              <a:solidFill>
                <a:srgbClr val="FCF98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227083" y="731838"/>
            <a:ext cx="23622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CF98B"/>
                </a:solidFill>
              </a:rPr>
              <a:t>Ineffective</a:t>
            </a:r>
            <a:endParaRPr lang="en-US" sz="3200" dirty="0">
              <a:solidFill>
                <a:srgbClr val="FCF9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70274" y="1371600"/>
            <a:ext cx="4290556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morning work</a:t>
            </a:r>
          </a:p>
          <a:p>
            <a:r>
              <a:rPr lang="en-US" dirty="0" smtClean="0"/>
              <a:t>Greets students</a:t>
            </a:r>
          </a:p>
          <a:p>
            <a:r>
              <a:rPr lang="en-US" dirty="0" smtClean="0"/>
              <a:t>Every minute planned</a:t>
            </a:r>
          </a:p>
          <a:p>
            <a:r>
              <a:rPr lang="en-US" dirty="0" smtClean="0"/>
              <a:t>Positive expectations</a:t>
            </a:r>
            <a:endParaRPr lang="en-US" dirty="0"/>
          </a:p>
          <a:p>
            <a:r>
              <a:rPr lang="en-US" dirty="0" smtClean="0"/>
              <a:t>Explain, rehearse, reinforce procedures</a:t>
            </a:r>
          </a:p>
          <a:p>
            <a:r>
              <a:rPr lang="en-US" dirty="0" smtClean="0"/>
              <a:t>Clarify responsibilities</a:t>
            </a:r>
          </a:p>
          <a:p>
            <a:r>
              <a:rPr lang="en-US" dirty="0" smtClean="0"/>
              <a:t>Spends most of the first week teaching students how to follow classroom procedures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0" y="1295400"/>
            <a:ext cx="4586177" cy="42326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morning activity</a:t>
            </a:r>
          </a:p>
          <a:p>
            <a:r>
              <a:rPr lang="en-US" dirty="0" smtClean="0"/>
              <a:t>Doesn't welcome students</a:t>
            </a:r>
          </a:p>
          <a:p>
            <a:r>
              <a:rPr lang="en-US" dirty="0" smtClean="0"/>
              <a:t>Waits to establish expectations and procedures</a:t>
            </a:r>
          </a:p>
          <a:p>
            <a:r>
              <a:rPr lang="en-US" dirty="0" smtClean="0"/>
              <a:t>Neglects to establish expectations and procedures procedures</a:t>
            </a:r>
          </a:p>
          <a:p>
            <a:r>
              <a:rPr lang="en-US" dirty="0" smtClean="0"/>
              <a:t>Not consistent</a:t>
            </a:r>
          </a:p>
          <a:p>
            <a:r>
              <a:rPr lang="en-US" dirty="0" smtClean="0"/>
              <a:t>Punishment/Threaten</a:t>
            </a:r>
          </a:p>
          <a:p>
            <a:r>
              <a:rPr lang="en-US" dirty="0" smtClean="0"/>
              <a:t>Begins the first day of school attempting to teach a subject and spends the rest of the year running after the students.</a:t>
            </a:r>
          </a:p>
          <a:p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 flipH="1" flipV="1">
            <a:off x="5715000" y="5302743"/>
            <a:ext cx="2736004" cy="1524000"/>
          </a:xfrm>
          <a:prstGeom prst="cloudCallout">
            <a:avLst>
              <a:gd name="adj1" fmla="val -51078"/>
              <a:gd name="adj2" fmla="val 70411"/>
            </a:avLst>
          </a:prstGeom>
          <a:ln>
            <a:solidFill>
              <a:srgbClr val="1CB28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54935">
            <a:off x="6039851" y="5687161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ALL start the </a:t>
            </a:r>
            <a:r>
              <a:rPr lang="en-US" b="1" dirty="0" smtClean="0"/>
              <a:t>first minute</a:t>
            </a:r>
            <a:r>
              <a:rPr lang="en-US" dirty="0" smtClean="0"/>
              <a:t> of the </a:t>
            </a:r>
            <a:r>
              <a:rPr lang="en-US" b="1" dirty="0" smtClean="0"/>
              <a:t>first day </a:t>
            </a:r>
            <a:r>
              <a:rPr lang="en-US" dirty="0" smtClean="0"/>
              <a:t>of school!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 rot="21059733" flipV="1">
            <a:off x="2358026" y="5386826"/>
            <a:ext cx="2121964" cy="1524000"/>
          </a:xfrm>
          <a:prstGeom prst="cloudCallout">
            <a:avLst>
              <a:gd name="adj1" fmla="val -49908"/>
              <a:gd name="adj2" fmla="val 62537"/>
            </a:avLst>
          </a:prstGeom>
          <a:ln>
            <a:solidFill>
              <a:srgbClr val="1CB28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 descr="http://images.clipartof.com/thumbnails/22163-Clipart-Illustration-Of-A-Yellow-Emoticon-Face-Giving-Two-Thumbs-Down-In-Disappointment.jpg"/>
          <p:cNvPicPr>
            <a:picLocks noChangeAspect="1" noChangeArrowheads="1"/>
          </p:cNvPicPr>
          <p:nvPr/>
        </p:nvPicPr>
        <p:blipFill>
          <a:blip r:embed="rId2" cstate="print"/>
          <a:srcRect b="12727"/>
          <a:stretch>
            <a:fillRect/>
          </a:stretch>
        </p:blipFill>
        <p:spPr bwMode="auto">
          <a:xfrm rot="21072076">
            <a:off x="2863383" y="5606755"/>
            <a:ext cx="1111250" cy="10668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77" l="0" r="100000"/>
                    </a14:imgEffect>
                    <a14:imgEffect>
                      <a14:colorTemperature colorTemp="279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93" y="890751"/>
            <a:ext cx="640673" cy="5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Content Placeholder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500" y1="85897" x2="27500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63" y="746686"/>
            <a:ext cx="691661" cy="67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4" grpId="0" uiExpand="1" build="p"/>
      <p:bldP spid="5" grpId="0" uiExpand="1" build="p"/>
      <p:bldP spid="9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an effective teacher!!!</a:t>
            </a:r>
          </a:p>
          <a:p>
            <a:pPr lvl="1"/>
            <a:r>
              <a:rPr lang="en-US" dirty="0" smtClean="0"/>
              <a:t>Positive and safe classroom environment</a:t>
            </a:r>
            <a:endParaRPr lang="en-US" dirty="0"/>
          </a:p>
          <a:p>
            <a:pPr lvl="1"/>
            <a:r>
              <a:rPr lang="en-US" dirty="0" smtClean="0"/>
              <a:t>Self-managed student behavior</a:t>
            </a:r>
          </a:p>
          <a:p>
            <a:pPr lvl="1"/>
            <a:r>
              <a:rPr lang="en-US" dirty="0" smtClean="0"/>
              <a:t>Teacher can teach and student can learn</a:t>
            </a:r>
          </a:p>
          <a:p>
            <a:pPr lvl="1"/>
            <a:r>
              <a:rPr lang="en-US" dirty="0" smtClean="0"/>
              <a:t>Smooth and automatic procedure</a:t>
            </a:r>
          </a:p>
          <a:p>
            <a:pPr lvl="1"/>
            <a:r>
              <a:rPr lang="en-US" dirty="0" smtClean="0"/>
              <a:t>Increased productivity</a:t>
            </a:r>
          </a:p>
          <a:p>
            <a:pPr lvl="1"/>
            <a:r>
              <a:rPr lang="en-US" dirty="0" smtClean="0"/>
              <a:t>LOVE OF TEACHING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483775" cy="4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38100" y="3733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1.bp.blogspot.com/-fhuj3Q4_PuM/Tg0ElnQAU8I/AAAAAAAAAJs/A3LcBWOIlQ0/s1600/rk8_teache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27784"/>
            <a:ext cx="4648200" cy="440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500" y1="85897" x2="27500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69" y="1846271"/>
            <a:ext cx="691661" cy="67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00" y="152400"/>
            <a:ext cx="89988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Directions</a:t>
            </a:r>
            <a:r>
              <a:rPr lang="en-US" sz="2400" b="1" dirty="0"/>
              <a:t>: </a:t>
            </a:r>
            <a:r>
              <a:rPr lang="en-US" sz="2400" dirty="0"/>
              <a:t>Using information from today’s classroom management presentation over the theorists Harry and Rosemary Wong, complete the following questions. Relate this to your vision of your future classroom.</a:t>
            </a:r>
          </a:p>
          <a:p>
            <a:pPr marL="0" indent="0">
              <a:buNone/>
            </a:pPr>
            <a:r>
              <a:rPr lang="en-US" sz="2400" dirty="0"/>
              <a:t>1. What are two management skills you would use in the first five minutes of the first day of school?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What are two management skills you would use in first day of school?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</a:t>
            </a:r>
            <a:r>
              <a:rPr lang="en-US" sz="2400" dirty="0"/>
              <a:t>. What are two management skills you would use in the first two weeks of school?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4</a:t>
            </a:r>
            <a:r>
              <a:rPr lang="en-US" sz="2400" dirty="0"/>
              <a:t>. Name two characteristics or actions of an effective teacher.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5200" y="808364"/>
            <a:ext cx="8694000" cy="505936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000" dirty="0"/>
              <a:t>Charles, C. M., and Gail W. </a:t>
            </a:r>
            <a:r>
              <a:rPr lang="en-US" sz="2000" dirty="0" err="1"/>
              <a:t>Senter</a:t>
            </a:r>
            <a:r>
              <a:rPr lang="en-US" sz="2000" dirty="0"/>
              <a:t>. </a:t>
            </a:r>
            <a:r>
              <a:rPr lang="en-US" sz="2000" i="1" dirty="0"/>
              <a:t>Building Classroom Discipline</a:t>
            </a:r>
            <a:r>
              <a:rPr lang="en-US" sz="2000" dirty="0"/>
              <a:t>. Boston: Pearson, 2011. Print.</a:t>
            </a:r>
          </a:p>
          <a:p>
            <a:endParaRPr lang="en-US" sz="2000" dirty="0" smtClean="0"/>
          </a:p>
          <a:p>
            <a:r>
              <a:rPr lang="en-US" sz="2000" dirty="0" smtClean="0"/>
              <a:t>Wong</a:t>
            </a:r>
            <a:r>
              <a:rPr lang="en-US" sz="2000" dirty="0"/>
              <a:t>, Harry K., and Rosemary T. Wong. </a:t>
            </a:r>
            <a:r>
              <a:rPr lang="en-US" sz="2000" i="1" dirty="0"/>
              <a:t>The First Days of School: How to Be an Effective Teacher</a:t>
            </a:r>
            <a:r>
              <a:rPr lang="en-US" sz="2000" dirty="0"/>
              <a:t>. </a:t>
            </a:r>
            <a:r>
              <a:rPr lang="en-US" sz="2000" dirty="0" err="1"/>
              <a:t>Mountainview</a:t>
            </a:r>
            <a:r>
              <a:rPr lang="en-US" sz="2000" dirty="0"/>
              <a:t>, CA: Harry K. Wong Publications, 1998. Print.</a:t>
            </a:r>
          </a:p>
          <a:p>
            <a:endParaRPr lang="en-US" dirty="0" smtClean="0"/>
          </a:p>
          <a:p>
            <a:r>
              <a:rPr lang="en-US" dirty="0" smtClean="0"/>
              <a:t>Video:</a:t>
            </a:r>
          </a:p>
          <a:p>
            <a:r>
              <a:rPr lang="en-US" sz="2000" u="sng" dirty="0">
                <a:hlinkClick r:id="rId2"/>
              </a:rPr>
              <a:t>http://www.teachertube.com/viewVideo.php?title=First_Day_of_School_excerpt__Signal_for_Quiet&amp;video_id=121812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Harry K. Wong</a:t>
            </a:r>
            <a:br>
              <a:rPr lang="en-US" dirty="0" smtClean="0"/>
            </a:br>
            <a:r>
              <a:rPr lang="en-US" dirty="0" smtClean="0"/>
              <a:t>Rosemary T. Wong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76600"/>
            <a:ext cx="7753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empus Sans ITC" pitchFamily="82" charset="0"/>
                <a:cs typeface="MV Boli" pitchFamily="2" charset="0"/>
              </a:rPr>
              <a:t>Kristin </a:t>
            </a:r>
            <a:r>
              <a:rPr lang="en-US" sz="2000" dirty="0" err="1" smtClean="0">
                <a:latin typeface="Tempus Sans ITC" pitchFamily="82" charset="0"/>
                <a:cs typeface="MV Boli" pitchFamily="2" charset="0"/>
              </a:rPr>
              <a:t>Tritch</a:t>
            </a:r>
            <a:endParaRPr lang="en-US" sz="2000" dirty="0" smtClean="0">
              <a:latin typeface="Tempus Sans ITC" pitchFamily="82" charset="0"/>
              <a:cs typeface="MV Boli" pitchFamily="2" charset="0"/>
            </a:endParaRPr>
          </a:p>
          <a:p>
            <a:r>
              <a:rPr lang="en-US" sz="2000" dirty="0" smtClean="0">
                <a:latin typeface="Tempus Sans ITC" pitchFamily="82" charset="0"/>
                <a:cs typeface="MV Boli" pitchFamily="2" charset="0"/>
              </a:rPr>
              <a:t>Whitley Starnes</a:t>
            </a:r>
          </a:p>
          <a:p>
            <a:r>
              <a:rPr lang="en-US" sz="2000" dirty="0" smtClean="0">
                <a:latin typeface="Tempus Sans ITC" pitchFamily="82" charset="0"/>
                <a:cs typeface="MV Boli" pitchFamily="2" charset="0"/>
              </a:rPr>
              <a:t>Rachel Brown</a:t>
            </a:r>
            <a:endParaRPr lang="en-US" sz="2000" dirty="0">
              <a:latin typeface="Tempus Sans ITC" pitchFamily="82" charset="0"/>
              <a:cs typeface="MV Boli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77" l="0" r="100000"/>
                    </a14:imgEffect>
                    <a14:imgEffect>
                      <a14:colorTemperature colorTemp="279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640673" cy="5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6248400"/>
            <a:ext cx="1447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EDUC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351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18" l="27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00" y="3998448"/>
            <a:ext cx="222830" cy="3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About the Theorists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524000"/>
            <a:ext cx="33528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Harry K. Wong</a:t>
            </a:r>
          </a:p>
          <a:p>
            <a:pPr lvl="1"/>
            <a:r>
              <a:rPr lang="en-US" sz="2200" dirty="0" smtClean="0"/>
              <a:t>Previously: Secondary Science teacher</a:t>
            </a:r>
          </a:p>
          <a:p>
            <a:pPr lvl="1"/>
            <a:r>
              <a:rPr lang="en-US" sz="2200" dirty="0" smtClean="0"/>
              <a:t>Present: Educational speaker and consultant</a:t>
            </a:r>
          </a:p>
          <a:p>
            <a:pPr lvl="1"/>
            <a:r>
              <a:rPr lang="en-US" sz="2200" dirty="0" smtClean="0"/>
              <a:t>Received numerous awards such as the Outstanding Secondary Teacher Award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7338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Rosemary T. Wong</a:t>
            </a:r>
          </a:p>
          <a:p>
            <a:pPr lvl="1"/>
            <a:r>
              <a:rPr lang="en-US" sz="2200" dirty="0" smtClean="0"/>
              <a:t>Previously: Taught grades K-8, media </a:t>
            </a:r>
            <a:r>
              <a:rPr lang="en-US" sz="2200" dirty="0" err="1" smtClean="0"/>
              <a:t>cordinator</a:t>
            </a:r>
            <a:r>
              <a:rPr lang="en-US" sz="2200" dirty="0" smtClean="0"/>
              <a:t>, and student activity director</a:t>
            </a:r>
          </a:p>
          <a:p>
            <a:pPr lvl="1"/>
            <a:r>
              <a:rPr lang="en-US" sz="2200" dirty="0" smtClean="0"/>
              <a:t>Highly honored teacher</a:t>
            </a:r>
          </a:p>
          <a:p>
            <a:pPr lvl="1"/>
            <a:r>
              <a:rPr lang="en-US" sz="2200" dirty="0" smtClean="0"/>
              <a:t>Present: works with husband and is CEO of their publishing company</a:t>
            </a:r>
            <a:endParaRPr lang="en-US" sz="2200" dirty="0"/>
          </a:p>
        </p:txBody>
      </p:sp>
      <p:pic>
        <p:nvPicPr>
          <p:cNvPr id="18434" name="Picture 2" descr="http://www.educationnews.org/wp-content/uploads/2011/03/harry_and_Rosemary_Wong_627336727.jpg"/>
          <p:cNvPicPr>
            <a:picLocks noChangeAspect="1" noChangeArrowheads="1"/>
          </p:cNvPicPr>
          <p:nvPr/>
        </p:nvPicPr>
        <p:blipFill>
          <a:blip r:embed="rId2" cstate="print"/>
          <a:srcRect r="6452" b="6400"/>
          <a:stretch>
            <a:fillRect/>
          </a:stretch>
        </p:blipFill>
        <p:spPr bwMode="auto">
          <a:xfrm flipH="1">
            <a:off x="3352800" y="2672556"/>
            <a:ext cx="2209800" cy="2228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500" y1="85897" x2="27500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0"/>
            <a:ext cx="691661" cy="67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problem in teaching is </a:t>
            </a:r>
            <a:r>
              <a:rPr lang="en-US" b="1" u="sng" dirty="0" smtClean="0"/>
              <a:t>NOT</a:t>
            </a:r>
            <a:r>
              <a:rPr lang="en-US" dirty="0" smtClean="0"/>
              <a:t> poor discipline, but poor classroom management</a:t>
            </a:r>
          </a:p>
          <a:p>
            <a:r>
              <a:rPr lang="en-US" dirty="0" smtClean="0"/>
              <a:t>Classroom management starts the first second of the school day</a:t>
            </a:r>
          </a:p>
          <a:p>
            <a:r>
              <a:rPr lang="en-US" dirty="0" smtClean="0"/>
              <a:t>Importance of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rocedures</a:t>
            </a:r>
          </a:p>
          <a:p>
            <a:pPr lvl="1"/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Discipline System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28" y="1371600"/>
            <a:ext cx="5730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dirty="0" smtClean="0"/>
              <a:t>Teacher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Treat students with respect and care as individuals</a:t>
            </a:r>
          </a:p>
          <a:p>
            <a:pPr marL="514350" indent="-514350">
              <a:buAutoNum type="arabicPeriod"/>
            </a:pPr>
            <a:r>
              <a:rPr lang="en-US" dirty="0" smtClean="0"/>
              <a:t>Provide students a safe and orderly classroom environment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Provide the necessary discipline</a:t>
            </a:r>
          </a:p>
          <a:p>
            <a:pPr marL="514350" indent="-514350">
              <a:buAutoNum type="arabicPeriod"/>
            </a:pPr>
            <a:r>
              <a:rPr lang="en-US" dirty="0" smtClean="0"/>
              <a:t>Provide appropriate motivation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Teach the required content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730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Student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Treat others with respect and care as individuals</a:t>
            </a:r>
          </a:p>
          <a:p>
            <a:pPr marL="514350" indent="-514350">
              <a:buAutoNum type="arabicPeriod"/>
            </a:pPr>
            <a:r>
              <a:rPr lang="en-US" dirty="0" smtClean="0"/>
              <a:t>Attend classes regularly</a:t>
            </a:r>
          </a:p>
          <a:p>
            <a:pPr marL="514350" indent="-514350">
              <a:buAutoNum type="arabicPeriod"/>
            </a:pPr>
            <a:r>
              <a:rPr lang="en-US" dirty="0" smtClean="0"/>
              <a:t>Be cooperative and not disruptive</a:t>
            </a:r>
          </a:p>
          <a:p>
            <a:pPr marL="514350" indent="-514350">
              <a:buAutoNum type="arabicPeriod"/>
            </a:pPr>
            <a:r>
              <a:rPr lang="en-US" dirty="0" smtClean="0"/>
              <a:t>Study and do your work well – personal best</a:t>
            </a:r>
          </a:p>
          <a:p>
            <a:pPr marL="514350" indent="-514350">
              <a:buAutoNum type="arabicPeriod"/>
            </a:pPr>
            <a:r>
              <a:rPr lang="en-US" dirty="0" smtClean="0"/>
              <a:t>Learn and master the required content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77" l="0" r="100000"/>
                    </a14:imgEffect>
                    <a14:imgEffect>
                      <a14:colorTemperature colorTemp="279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36" y="3124200"/>
            <a:ext cx="640673" cy="5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0" y="2697794"/>
            <a:ext cx="8229600" cy="1143000"/>
          </a:xfrm>
        </p:spPr>
        <p:txBody>
          <a:bodyPr/>
          <a:lstStyle/>
          <a:p>
            <a:pPr algn="ctr">
              <a:buNone/>
            </a:pPr>
            <a:r>
              <a:rPr lang="en-US" sz="7200" dirty="0" smtClean="0"/>
              <a:t>Procedures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1638860" y="5480446"/>
            <a:ext cx="169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F98B"/>
                </a:solidFill>
                <a:latin typeface="Pristina" pitchFamily="66" charset="0"/>
              </a:rPr>
              <a:t>Indoor recess</a:t>
            </a:r>
            <a:endParaRPr lang="en-US" sz="2400" dirty="0">
              <a:solidFill>
                <a:srgbClr val="FCF98B"/>
              </a:solidFill>
              <a:latin typeface="Pristin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00" y="2974875"/>
            <a:ext cx="5730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77" l="0" r="100000"/>
                    </a14:imgEffect>
                    <a14:imgEffect>
                      <a14:colorTemperature colorTemp="279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35" y="845433"/>
            <a:ext cx="640673" cy="5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500" y1="85897" x2="27500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62" y="4077950"/>
            <a:ext cx="691661" cy="674369"/>
          </a:xfrm>
        </p:spPr>
      </p:pic>
      <p:sp>
        <p:nvSpPr>
          <p:cNvPr id="10" name="TextBox 9"/>
          <p:cNvSpPr txBox="1"/>
          <p:nvPr/>
        </p:nvSpPr>
        <p:spPr>
          <a:xfrm>
            <a:off x="94456" y="4415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089FF"/>
                </a:solidFill>
                <a:latin typeface="Aharoni" pitchFamily="2" charset="-79"/>
                <a:cs typeface="Aharoni" pitchFamily="2" charset="-79"/>
              </a:rPr>
              <a:t>bathroom</a:t>
            </a:r>
            <a:endParaRPr lang="en-US" sz="2400" dirty="0">
              <a:solidFill>
                <a:srgbClr val="B089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1751736"/>
            <a:ext cx="216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F98B"/>
                </a:solidFill>
                <a:latin typeface="Aharoni" pitchFamily="2" charset="-79"/>
                <a:cs typeface="Aharoni" pitchFamily="2" charset="-79"/>
              </a:rPr>
              <a:t>Exiting the classroom</a:t>
            </a:r>
            <a:endParaRPr lang="en-US" sz="2400" dirty="0">
              <a:solidFill>
                <a:srgbClr val="FCF98B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1116363"/>
            <a:ext cx="317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Have a question?</a:t>
            </a:r>
            <a:endParaRPr lang="en-US" sz="2400" dirty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345650" y="4466629"/>
            <a:ext cx="276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Pristina" pitchFamily="66" charset="0"/>
              </a:rPr>
              <a:t>Tornado Drills</a:t>
            </a:r>
            <a:endParaRPr lang="en-US" sz="2400" dirty="0">
              <a:solidFill>
                <a:schemeClr val="accent3"/>
              </a:solidFill>
              <a:latin typeface="Pristin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1217" y="5581760"/>
            <a:ext cx="283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089FF"/>
                </a:solidFill>
              </a:rPr>
              <a:t>Partner work</a:t>
            </a:r>
            <a:endParaRPr lang="en-US" sz="2400" dirty="0">
              <a:solidFill>
                <a:srgbClr val="B089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0601" y="355485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Ravie" pitchFamily="82" charset="0"/>
              </a:rPr>
              <a:t>Roll Call</a:t>
            </a:r>
            <a:endParaRPr lang="en-US" sz="2400" dirty="0">
              <a:solidFill>
                <a:schemeClr val="accent6"/>
              </a:solidFill>
              <a:latin typeface="Ravie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154" y="4876800"/>
            <a:ext cx="321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Ravie" pitchFamily="82" charset="0"/>
              </a:rPr>
              <a:t>Moving desks</a:t>
            </a:r>
            <a:endParaRPr lang="en-US" sz="2400" dirty="0">
              <a:solidFill>
                <a:schemeClr val="accent3"/>
              </a:solidFill>
              <a:latin typeface="Ravie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2495" y="3791699"/>
            <a:ext cx="292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Student notebooks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9363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rPr>
              <a:t>Need help</a:t>
            </a:r>
            <a:endParaRPr lang="en-US" sz="2400" dirty="0">
              <a:solidFill>
                <a:schemeClr val="accent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302" y="3198179"/>
            <a:ext cx="283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F98B"/>
                </a:solidFill>
                <a:latin typeface="Tw Cen MT Condensed Extra Bold" pitchFamily="34" charset="0"/>
              </a:rPr>
              <a:t>Quieting down</a:t>
            </a:r>
            <a:endParaRPr lang="en-US" sz="2400" dirty="0">
              <a:solidFill>
                <a:srgbClr val="FCF98B"/>
              </a:solidFill>
              <a:latin typeface="Tw Cen MT Condensed Extra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27" y="270929"/>
            <a:ext cx="454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089FF"/>
                </a:solidFill>
                <a:latin typeface="Tw Cen MT Condensed Extra Bold" pitchFamily="34" charset="0"/>
              </a:rPr>
              <a:t>Passing out/collecting materials</a:t>
            </a:r>
            <a:endParaRPr lang="en-US" sz="2400" dirty="0">
              <a:solidFill>
                <a:srgbClr val="B089FF"/>
              </a:solidFill>
              <a:latin typeface="Tw Cen MT Condensed Extra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9512" y="5397095"/>
            <a:ext cx="2578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089FF"/>
                </a:solidFill>
                <a:latin typeface="Ravie" pitchFamily="82" charset="0"/>
              </a:rPr>
              <a:t>Turning in papers</a:t>
            </a:r>
            <a:endParaRPr lang="en-US" sz="2400" dirty="0">
              <a:solidFill>
                <a:srgbClr val="B089FF"/>
              </a:solidFill>
              <a:latin typeface="Ravie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0601" y="73259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Ravie" pitchFamily="82" charset="0"/>
              </a:rPr>
              <a:t>Lunch</a:t>
            </a:r>
            <a:endParaRPr lang="en-US" sz="2400" dirty="0">
              <a:solidFill>
                <a:schemeClr val="accent3"/>
              </a:solidFill>
              <a:latin typeface="Ravie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206" y="459531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Tw Cen MT Condensed Extra Bold" pitchFamily="34" charset="0"/>
              </a:rPr>
              <a:t>dismissal</a:t>
            </a:r>
            <a:endParaRPr lang="en-US" sz="2400" dirty="0">
              <a:solidFill>
                <a:schemeClr val="accent6"/>
              </a:solidFill>
              <a:latin typeface="Tw Cen MT Condensed Extra 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48622" y="4253364"/>
            <a:ext cx="287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F98B"/>
                </a:solidFill>
                <a:latin typeface="Pristina" pitchFamily="66" charset="0"/>
              </a:rPr>
              <a:t>Come to attention</a:t>
            </a:r>
            <a:endParaRPr lang="en-US" sz="2400" dirty="0">
              <a:solidFill>
                <a:srgbClr val="FCF98B"/>
              </a:solidFill>
              <a:latin typeface="Pristina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11806" y="1984353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089FF"/>
                </a:solidFill>
              </a:rPr>
              <a:t>Moving around the classroom</a:t>
            </a:r>
            <a:endParaRPr lang="en-US" sz="2400" dirty="0">
              <a:solidFill>
                <a:srgbClr val="B089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51001" y="245035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F98B"/>
                </a:solidFill>
              </a:rPr>
              <a:t>Fire Drills</a:t>
            </a:r>
            <a:endParaRPr lang="en-US" sz="2400" dirty="0">
              <a:solidFill>
                <a:srgbClr val="FCF98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0" y="141868"/>
            <a:ext cx="312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F98B"/>
                </a:solidFill>
                <a:latin typeface="Pristina" pitchFamily="66" charset="0"/>
              </a:rPr>
              <a:t>What to do after an absence</a:t>
            </a:r>
            <a:endParaRPr lang="en-US" sz="2400" dirty="0">
              <a:solidFill>
                <a:srgbClr val="FCF98B"/>
              </a:solidFill>
              <a:latin typeface="Pristina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27685" y="2513210"/>
            <a:ext cx="246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Pristina" pitchFamily="66" charset="0"/>
              </a:rPr>
              <a:t>Entering the classroom</a:t>
            </a:r>
            <a:endParaRPr lang="en-US" sz="2400" dirty="0">
              <a:solidFill>
                <a:schemeClr val="accent3"/>
              </a:solidFill>
              <a:latin typeface="Pristina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62716" y="654698"/>
            <a:ext cx="374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Tw Cen MT Condensed Extra Bold" pitchFamily="34" charset="0"/>
              </a:rPr>
              <a:t>Walking in the hall</a:t>
            </a:r>
            <a:endParaRPr lang="en-US" sz="2400" dirty="0">
              <a:solidFill>
                <a:schemeClr val="accent6"/>
              </a:solidFill>
              <a:latin typeface="Tw Cen MT Condensed Extra Bol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" y="2265688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089FF"/>
                </a:solidFill>
                <a:latin typeface="Aharoni" pitchFamily="2" charset="-79"/>
                <a:cs typeface="Aharoni" pitchFamily="2" charset="-79"/>
              </a:rPr>
              <a:t>Pencil sharpening</a:t>
            </a:r>
            <a:endParaRPr lang="en-US" sz="2400" dirty="0">
              <a:solidFill>
                <a:srgbClr val="B089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7828" y="3877529"/>
            <a:ext cx="246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Pristina" pitchFamily="66" charset="0"/>
              </a:rPr>
              <a:t>Morning routines</a:t>
            </a:r>
            <a:endParaRPr lang="en-US" sz="2400" dirty="0">
              <a:solidFill>
                <a:schemeClr val="accent3"/>
              </a:solidFill>
              <a:latin typeface="Pristina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7055" y="460785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CF98B"/>
                </a:solidFill>
              </a:rPr>
              <a:t>Tardies</a:t>
            </a:r>
            <a:endParaRPr lang="en-US" sz="2400" dirty="0">
              <a:solidFill>
                <a:srgbClr val="FCF98B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203" y="522588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Tw Cen MT Condensed Extra Bold" pitchFamily="34" charset="0"/>
              </a:rPr>
              <a:t>Classroom library</a:t>
            </a:r>
            <a:endParaRPr lang="en-US" sz="2400" dirty="0">
              <a:solidFill>
                <a:schemeClr val="accent6"/>
              </a:solidFill>
              <a:latin typeface="Tw Cen MT Condensed Extra Bold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29200" y="1290071"/>
            <a:ext cx="152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F98B"/>
                </a:solidFill>
                <a:latin typeface="Tw Cen MT Condensed Extra Bold" pitchFamily="34" charset="0"/>
              </a:rPr>
              <a:t>Playground </a:t>
            </a:r>
            <a:endParaRPr lang="en-US" sz="2400" dirty="0">
              <a:solidFill>
                <a:srgbClr val="FCF98B"/>
              </a:solidFill>
              <a:latin typeface="Tw Cen MT Condensed Extra Bol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02254" y="1512103"/>
            <a:ext cx="228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Tw Cen MT Condensed Extra Bold" pitchFamily="34" charset="0"/>
              </a:rPr>
              <a:t>Computer usage</a:t>
            </a:r>
            <a:endParaRPr lang="en-US" sz="2400" dirty="0">
              <a:solidFill>
                <a:schemeClr val="accent6"/>
              </a:solidFill>
              <a:latin typeface="Tw Cen MT Condensed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time you want students to do something, they need a procedure to follow</a:t>
            </a:r>
          </a:p>
          <a:p>
            <a:r>
              <a:rPr lang="en-US" dirty="0" smtClean="0"/>
              <a:t>Automatic</a:t>
            </a:r>
          </a:p>
          <a:p>
            <a:r>
              <a:rPr lang="en-US" dirty="0" smtClean="0"/>
              <a:t>Customize procedures to classroom and student needs</a:t>
            </a:r>
          </a:p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Procedures should be posted and </a:t>
            </a:r>
            <a:r>
              <a:rPr lang="en-US" dirty="0" err="1" smtClean="0"/>
              <a:t>visable</a:t>
            </a:r>
            <a:endParaRPr lang="en-US" dirty="0" smtClean="0"/>
          </a:p>
          <a:p>
            <a:r>
              <a:rPr lang="en-US" dirty="0" smtClean="0"/>
              <a:t>First two weeks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5730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143000"/>
            <a:ext cx="8229600" cy="5059364"/>
          </a:xfrm>
        </p:spPr>
        <p:txBody>
          <a:bodyPr/>
          <a:lstStyle/>
          <a:p>
            <a:r>
              <a:rPr lang="en-US" dirty="0" smtClean="0"/>
              <a:t>Explain </a:t>
            </a:r>
          </a:p>
          <a:p>
            <a:pPr lvl="1"/>
            <a:r>
              <a:rPr lang="en-US" dirty="0" smtClean="0"/>
              <a:t>teacher states, explains and demonstrates</a:t>
            </a:r>
          </a:p>
          <a:p>
            <a:r>
              <a:rPr lang="en-US" dirty="0" smtClean="0"/>
              <a:t>Rehearse </a:t>
            </a:r>
          </a:p>
          <a:p>
            <a:pPr lvl="1"/>
            <a:r>
              <a:rPr lang="en-US" dirty="0" smtClean="0"/>
              <a:t>students practice with supervision</a:t>
            </a:r>
          </a:p>
          <a:p>
            <a:r>
              <a:rPr lang="en-US" dirty="0" smtClean="0"/>
              <a:t>Reinforce </a:t>
            </a:r>
          </a:p>
          <a:p>
            <a:pPr lvl="1"/>
            <a:r>
              <a:rPr lang="en-US" dirty="0" smtClean="0"/>
              <a:t> re-teaching, rehearsal, and reinforcement until habit</a:t>
            </a: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500" y1="85897" x2="27500" y2="8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26" y="4580600"/>
            <a:ext cx="691661" cy="674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6501351"/>
            <a:ext cx="1828800" cy="3566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hlinkClick r:id="rId5"/>
              </a:rPr>
              <a:t>http://www.teachertube.com/viewVideo.php?title=First_Day_of_School_excerpt__Signal_for_Quiet&amp;video_id=121812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8600"/>
            <a:ext cx="78486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Procedure for teaching a procedure</a:t>
            </a:r>
          </a:p>
        </p:txBody>
      </p:sp>
      <p:pic>
        <p:nvPicPr>
          <p:cNvPr id="2" name="viewVideo.php?video_id=121812&amp;stretching=exactfit&amp;plugins=viral-2&amp;viral.callout=none&amp;viral.onpause=false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2400" y="228600"/>
            <a:ext cx="8608909" cy="6456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M_the_chalkboard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783</Words>
  <Application>Microsoft Office PowerPoint</Application>
  <PresentationFormat>On-screen Show (4:3)</PresentationFormat>
  <Paragraphs>157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PM_the_chalkboard</vt:lpstr>
      <vt:lpstr>Objectives</vt:lpstr>
      <vt:lpstr>Harry K. Wong Rosemary T. Wong</vt:lpstr>
      <vt:lpstr>About the Theorists</vt:lpstr>
      <vt:lpstr>Theory</vt:lpstr>
      <vt:lpstr>Teacher Responsibilities</vt:lpstr>
      <vt:lpstr>Student Responsibilities </vt:lpstr>
      <vt:lpstr>Procedures</vt:lpstr>
      <vt:lpstr>Procedures</vt:lpstr>
      <vt:lpstr>PowerPoint Presentation</vt:lpstr>
      <vt:lpstr>First 5 minutes</vt:lpstr>
      <vt:lpstr>First Day</vt:lpstr>
      <vt:lpstr>First Two Weeks</vt:lpstr>
      <vt:lpstr>Discipline System</vt:lpstr>
      <vt:lpstr>Ineffective vs. Effective</vt:lpstr>
      <vt:lpstr>Outcome</vt:lpstr>
      <vt:lpstr>PowerPoint Presentation</vt:lpstr>
      <vt:lpstr>PowerPoint Presentation</vt:lpstr>
      <vt:lpstr>    Sources</vt:lpstr>
    </vt:vector>
  </TitlesOfParts>
  <Company>Manchester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K. Wong Rosemary T. Wong</dc:title>
  <dc:creator>rebrown</dc:creator>
  <cp:lastModifiedBy>kntritch</cp:lastModifiedBy>
  <cp:revision>40</cp:revision>
  <dcterms:created xsi:type="dcterms:W3CDTF">2011-09-27T23:54:02Z</dcterms:created>
  <dcterms:modified xsi:type="dcterms:W3CDTF">2011-12-12T15:34:33Z</dcterms:modified>
</cp:coreProperties>
</file>