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81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Google Shape;1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fef7817e_2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Google Shape;230;gefef7817e_2_134:notes"/>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fef7817e_2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41" name="Google Shape;241;gefef7817e_2_143:notes"/>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fef7817e_2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Google Shape;249;gefef7817e_2_150:notes"/>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fef7817e_7_1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Google Shape;266;gefef7817e_7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f0cd3ecd9_0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Google Shape;277;gf0cd3ec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ffd93913_0_3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Google Shape;283;geffd9391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0cd3ecd9_0_1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Google Shape;293;gf0cd3ecd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ffd93913_0_1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Google Shape;299;geffd9391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fef7817e_2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Google Shape;146;gefef7817e_2_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fef7817e_2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Google Shape;153;gefef7817e_2_94:notes"/>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fef7817e_2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Google Shape;164;gefef7817e_2_100:notes"/>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f0cd3ecd9_0_2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Google Shape;178;gf0cd3ecd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fef7817e_2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Google Shape;186;gefef7817e_2_108:notes"/>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fef7817e_2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Google Shape;197;gefef7817e_2_114:notes"/>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fef7817e_2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Google Shape;207;gefef7817e_2_121:notes"/>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fef7817e_2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Google Shape;220;gefef7817e_2_128:notes"/>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8" name="Google Shape;58;p14"/>
          <p:cNvSpPr txBox="1">
            <a:spLocks noGrp="1"/>
          </p:cNvSpPr>
          <p:nvPr>
            <p:ph type="body" idx="1"/>
          </p:nvPr>
        </p:nvSpPr>
        <p:spPr>
          <a:xfrm>
            <a:off x="457200" y="1200150"/>
            <a:ext cx="4038600" cy="339447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14"/>
          <p:cNvSpPr txBox="1">
            <a:spLocks noGrp="1"/>
          </p:cNvSpPr>
          <p:nvPr>
            <p:ph type="body" idx="2"/>
          </p:nvPr>
        </p:nvSpPr>
        <p:spPr>
          <a:xfrm>
            <a:off x="4648200" y="1200150"/>
            <a:ext cx="4038600" cy="339447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4"/>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1" name="Google Shape;61;p14"/>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2" name="Google Shape;62;p14"/>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5" name="Google Shape;65;p15"/>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6" name="Google Shape;66;p15"/>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7" name="Google Shape;67;p15"/>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0" name="Google Shape;70;p16"/>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1" name="Google Shape;71;p16"/>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rot="5400000">
            <a:off x="5463778" y="1371600"/>
            <a:ext cx="4388644"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4" name="Google Shape;74;p17"/>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17"/>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6" name="Google Shape;76;p17"/>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7" name="Google Shape;77;p17"/>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0" name="Google Shape;80;p18"/>
          <p:cNvSpPr txBox="1">
            <a:spLocks noGrp="1"/>
          </p:cNvSpPr>
          <p:nvPr>
            <p:ph type="body" idx="1"/>
          </p:nvPr>
        </p:nvSpPr>
        <p:spPr>
          <a:xfrm rot="5400000">
            <a:off x="2874764" y="-1217414"/>
            <a:ext cx="3394471"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18"/>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2" name="Google Shape;82;p18"/>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3" name="Google Shape;83;p18"/>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1792288" y="3600450"/>
            <a:ext cx="5486400" cy="425054"/>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6" name="Google Shape;86;p19"/>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7" name="Google Shape;87;p19"/>
          <p:cNvSpPr txBox="1">
            <a:spLocks noGrp="1"/>
          </p:cNvSpPr>
          <p:nvPr>
            <p:ph type="body" idx="1"/>
          </p:nvPr>
        </p:nvSpPr>
        <p:spPr>
          <a:xfrm>
            <a:off x="1792288" y="4025504"/>
            <a:ext cx="5486400" cy="60364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88" name="Google Shape;88;p19"/>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9" name="Google Shape;89;p19"/>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0" name="Google Shape;90;p19"/>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7200" y="204788"/>
            <a:ext cx="3008313" cy="8715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3" name="Google Shape;93;p20"/>
          <p:cNvSpPr txBox="1">
            <a:spLocks noGrp="1"/>
          </p:cNvSpPr>
          <p:nvPr>
            <p:ph type="body" idx="1"/>
          </p:nvPr>
        </p:nvSpPr>
        <p:spPr>
          <a:xfrm>
            <a:off x="3575050" y="204788"/>
            <a:ext cx="5111750" cy="4389835"/>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20"/>
          <p:cNvSpPr txBox="1">
            <a:spLocks noGrp="1"/>
          </p:cNvSpPr>
          <p:nvPr>
            <p:ph type="body" idx="2"/>
          </p:nvPr>
        </p:nvSpPr>
        <p:spPr>
          <a:xfrm>
            <a:off x="457200" y="1076325"/>
            <a:ext cx="3008313" cy="351829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95" name="Google Shape;95;p20"/>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6" name="Google Shape;96;p20"/>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7" name="Google Shape;97;p20"/>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0" name="Google Shape;100;p21"/>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1" name="Google Shape;101;p21"/>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2" name="Google Shape;102;p21"/>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5" name="Google Shape;105;p22"/>
          <p:cNvSpPr txBox="1">
            <a:spLocks noGrp="1"/>
          </p:cNvSpPr>
          <p:nvPr>
            <p:ph type="body" idx="1"/>
          </p:nvPr>
        </p:nvSpPr>
        <p:spPr>
          <a:xfrm>
            <a:off x="457200" y="1151335"/>
            <a:ext cx="4040188" cy="47982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106" name="Google Shape;106;p22"/>
          <p:cNvSpPr txBox="1">
            <a:spLocks noGrp="1"/>
          </p:cNvSpPr>
          <p:nvPr>
            <p:ph type="body" idx="2"/>
          </p:nvPr>
        </p:nvSpPr>
        <p:spPr>
          <a:xfrm>
            <a:off x="457200" y="1631156"/>
            <a:ext cx="4040188" cy="296346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7" name="Google Shape;107;p22"/>
          <p:cNvSpPr txBox="1">
            <a:spLocks noGrp="1"/>
          </p:cNvSpPr>
          <p:nvPr>
            <p:ph type="body" idx="3"/>
          </p:nvPr>
        </p:nvSpPr>
        <p:spPr>
          <a:xfrm>
            <a:off x="4645025" y="1151335"/>
            <a:ext cx="4041775" cy="47982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108" name="Google Shape;108;p22"/>
          <p:cNvSpPr txBox="1">
            <a:spLocks noGrp="1"/>
          </p:cNvSpPr>
          <p:nvPr>
            <p:ph type="body" idx="4"/>
          </p:nvPr>
        </p:nvSpPr>
        <p:spPr>
          <a:xfrm>
            <a:off x="4645025" y="1631156"/>
            <a:ext cx="4041775" cy="296346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9" name="Google Shape;109;p22"/>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0" name="Google Shape;110;p22"/>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1" name="Google Shape;111;p22"/>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4" name="Google Shape;114;p23"/>
          <p:cNvSpPr txBox="1">
            <a:spLocks noGrp="1"/>
          </p:cNvSpPr>
          <p:nvPr>
            <p:ph type="body" idx="1"/>
          </p:nvPr>
        </p:nvSpPr>
        <p:spPr>
          <a:xfrm>
            <a:off x="457200" y="1200150"/>
            <a:ext cx="4038600" cy="339447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5" name="Google Shape;115;p23"/>
          <p:cNvSpPr txBox="1">
            <a:spLocks noGrp="1"/>
          </p:cNvSpPr>
          <p:nvPr>
            <p:ph type="body" idx="2"/>
          </p:nvPr>
        </p:nvSpPr>
        <p:spPr>
          <a:xfrm>
            <a:off x="4648200" y="1200150"/>
            <a:ext cx="4038600" cy="339447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23"/>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7" name="Google Shape;117;p23"/>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8" name="Google Shape;118;p23"/>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722313" y="3305175"/>
            <a:ext cx="7772400" cy="1021556"/>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1" name="Google Shape;121;p24"/>
          <p:cNvSpPr txBox="1">
            <a:spLocks noGrp="1"/>
          </p:cNvSpPr>
          <p:nvPr>
            <p:ph type="body" idx="1"/>
          </p:nvPr>
        </p:nvSpPr>
        <p:spPr>
          <a:xfrm>
            <a:off x="722313" y="2180035"/>
            <a:ext cx="7772400" cy="112514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122" name="Google Shape;122;p24"/>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3" name="Google Shape;123;p24"/>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4" name="Google Shape;124;p24"/>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7" name="Google Shape;127;p25"/>
          <p:cNvSpPr txBox="1">
            <a:spLocks noGrp="1"/>
          </p:cNvSpPr>
          <p:nvPr>
            <p:ph type="body" idx="1"/>
          </p:nvPr>
        </p:nvSpPr>
        <p:spPr>
          <a:xfrm>
            <a:off x="457200" y="1200150"/>
            <a:ext cx="8229600" cy="3394471"/>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Google Shape;128;p25"/>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9" name="Google Shape;129;p25"/>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0" name="Google Shape;130;p25"/>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sp>
        <p:nvSpPr>
          <p:cNvPr id="132" name="Google Shape;132;p26"/>
          <p:cNvSpPr txBox="1">
            <a:spLocks noGrp="1"/>
          </p:cNvSpPr>
          <p:nvPr>
            <p:ph type="ctrTitle"/>
          </p:nvPr>
        </p:nvSpPr>
        <p:spPr>
          <a:xfrm>
            <a:off x="685800" y="1597819"/>
            <a:ext cx="7772400" cy="1102519"/>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3" name="Google Shape;133;p26"/>
          <p:cNvSpPr txBox="1">
            <a:spLocks noGrp="1"/>
          </p:cNvSpPr>
          <p:nvPr>
            <p:ph type="subTitle" idx="1"/>
          </p:nvPr>
        </p:nvSpPr>
        <p:spPr>
          <a:xfrm>
            <a:off x="1371600" y="2914650"/>
            <a:ext cx="6400800" cy="131445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34" name="Google Shape;134;p26"/>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5" name="Google Shape;135;p26"/>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6" name="Google Shape;136;p26"/>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200150"/>
            <a:ext cx="8229600" cy="3394471"/>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www.accessdata.fda.gov/scripts/opdlisting/oopd/OOPD_Results_2.cfm?Index_Number=413913" TargetMode="External"/><Relationship Id="rId3" Type="http://schemas.openxmlformats.org/officeDocument/2006/relationships/hyperlink" Target="https://en.wikipedia.org/wiki/Transthyretin" TargetMode="External"/><Relationship Id="rId7" Type="http://schemas.openxmlformats.org/officeDocument/2006/relationships/hyperlink" Target="http://ghr.nlm.nih.gov/condition/transthyretin-amyloidosis"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pubchem.ncbi.nlm.nih.gov/compound/Tolcapone" TargetMode="External"/><Relationship Id="rId5" Type="http://schemas.openxmlformats.org/officeDocument/2006/relationships/hyperlink" Target="http://www.webmd.com/drugs/2/drug-5074/tolcapone-oral/details" TargetMode="External"/><Relationship Id="rId10" Type="http://schemas.openxmlformats.org/officeDocument/2006/relationships/hyperlink" Target="https://clinicaltrials.gov/ct2/results?term=tolcapone" TargetMode="External"/><Relationship Id="rId4" Type="http://schemas.openxmlformats.org/officeDocument/2006/relationships/hyperlink" Target="http://www.accessdata.fda.gov/scripts/cder/drugsatfda/index.cfm?fuseaction=Search.Set_Current_Drug&amp;ApplNo=020697&amp;DrugName=TASMAR&amp;ActiveIngred=TOLCAPONE&amp;SponsorApplicant=VALEANT%20PHARMS%20LLC&amp;ProductMktStatus=1&amp;goto=Search.DrugDetails" TargetMode="External"/><Relationship Id="rId9" Type="http://schemas.openxmlformats.org/officeDocument/2006/relationships/hyperlink" Target="http://www.ncbi.nlm.nih.gov/pmc/articles/PMC464212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11700" y="247125"/>
            <a:ext cx="8520600" cy="1254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dirty="0"/>
              <a:t>Demonstration Report for Jeff Osborne of </a:t>
            </a:r>
            <a:br>
              <a:rPr lang="en" sz="3000" dirty="0"/>
            </a:br>
            <a:r>
              <a:rPr lang="en" sz="3000" dirty="0"/>
              <a:t>CHEM-405  Biochemistry I</a:t>
            </a:r>
            <a:endParaRPr sz="3000" dirty="0"/>
          </a:p>
        </p:txBody>
      </p:sp>
      <p:sp>
        <p:nvSpPr>
          <p:cNvPr id="142" name="Google Shape;142;p27"/>
          <p:cNvSpPr txBox="1">
            <a:spLocks noGrp="1"/>
          </p:cNvSpPr>
          <p:nvPr>
            <p:ph type="subTitle" idx="1"/>
          </p:nvPr>
        </p:nvSpPr>
        <p:spPr>
          <a:xfrm>
            <a:off x="379600" y="1678375"/>
            <a:ext cx="8520600" cy="32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00"/>
                </a:solidFill>
              </a:rPr>
              <a:t>If you wish, you may copy this demonstration and insert your own content.</a:t>
            </a:r>
            <a:endParaRPr sz="1800" dirty="0">
              <a:solidFill>
                <a:srgbClr val="000000"/>
              </a:solidFill>
            </a:endParaRPr>
          </a:p>
          <a:p>
            <a:pPr marL="0" lvl="0" indent="0" algn="l" rtl="0">
              <a:spcBef>
                <a:spcPts val="0"/>
              </a:spcBef>
              <a:spcAft>
                <a:spcPts val="0"/>
              </a:spcAft>
              <a:buNone/>
            </a:pPr>
            <a:endParaRPr sz="1800" dirty="0">
              <a:solidFill>
                <a:srgbClr val="000000"/>
              </a:solidFill>
            </a:endParaRPr>
          </a:p>
          <a:p>
            <a:pPr marL="0" lvl="0" indent="0" algn="l">
              <a:spcBef>
                <a:spcPts val="0"/>
              </a:spcBef>
              <a:spcAft>
                <a:spcPts val="0"/>
              </a:spcAft>
              <a:buNone/>
            </a:pPr>
            <a:endParaRPr sz="1800" dirty="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36"/>
          <p:cNvSpPr txBox="1"/>
          <p:nvPr/>
        </p:nvSpPr>
        <p:spPr>
          <a:xfrm>
            <a:off x="1934800" y="185250"/>
            <a:ext cx="5257800" cy="39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Font typeface="Arial"/>
              <a:buNone/>
            </a:pPr>
            <a:r>
              <a:rPr lang="en" sz="2800" b="0" i="0" u="none" strike="noStrike" cap="none">
                <a:solidFill>
                  <a:schemeClr val="dk2"/>
                </a:solidFill>
                <a:latin typeface="Arial"/>
                <a:ea typeface="Arial"/>
                <a:cs typeface="Arial"/>
                <a:sym typeface="Arial"/>
              </a:rPr>
              <a:t>Section </a:t>
            </a:r>
            <a:r>
              <a:rPr lang="en" sz="2800">
                <a:solidFill>
                  <a:schemeClr val="dk2"/>
                </a:solidFill>
              </a:rPr>
              <a:t>8</a:t>
            </a:r>
            <a:r>
              <a:rPr lang="en" sz="2800" b="0" i="0" u="none" strike="noStrike" cap="none">
                <a:solidFill>
                  <a:schemeClr val="dk2"/>
                </a:solidFill>
                <a:latin typeface="Arial"/>
                <a:ea typeface="Arial"/>
                <a:cs typeface="Arial"/>
                <a:sym typeface="Arial"/>
              </a:rPr>
              <a:t>: Biological Unit</a:t>
            </a:r>
            <a:endParaRPr/>
          </a:p>
        </p:txBody>
      </p:sp>
      <p:sp>
        <p:nvSpPr>
          <p:cNvPr id="233" name="Google Shape;233;p36"/>
          <p:cNvSpPr txBox="1"/>
          <p:nvPr/>
        </p:nvSpPr>
        <p:spPr>
          <a:xfrm>
            <a:off x="601275" y="765600"/>
            <a:ext cx="8153400" cy="10266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8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The published PDB file (asymmetric unit) has </a:t>
            </a:r>
            <a:r>
              <a:rPr lang="en" sz="1800">
                <a:solidFill>
                  <a:schemeClr val="dk1"/>
                </a:solidFill>
              </a:rPr>
              <a:t>2</a:t>
            </a:r>
            <a:r>
              <a:rPr lang="en" sz="1800" b="0" i="0" u="none" strike="noStrike" cap="none">
                <a:solidFill>
                  <a:schemeClr val="dk1"/>
                </a:solidFill>
                <a:latin typeface="Arial"/>
                <a:ea typeface="Arial"/>
                <a:cs typeface="Arial"/>
                <a:sym typeface="Arial"/>
              </a:rPr>
              <a:t> chains.</a:t>
            </a:r>
            <a:endParaRPr sz="1800"/>
          </a:p>
          <a:p>
            <a:pPr marL="342900" marR="0" lvl="0" indent="-304800" algn="l" rtl="0">
              <a:lnSpc>
                <a:spcPct val="80000"/>
              </a:lnSpc>
              <a:spcBef>
                <a:spcPts val="48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MakeMultimer: 4 chains. Authors believe the functional form of the molecule is a ho</a:t>
            </a:r>
            <a:r>
              <a:rPr lang="en" sz="1800">
                <a:solidFill>
                  <a:schemeClr val="dk1"/>
                </a:solidFill>
              </a:rPr>
              <a:t>mo-</a:t>
            </a:r>
            <a:r>
              <a:rPr lang="en" sz="1800" b="0" i="0" u="none" strike="noStrike" cap="none">
                <a:solidFill>
                  <a:schemeClr val="dk1"/>
                </a:solidFill>
                <a:latin typeface="Arial"/>
                <a:ea typeface="Arial"/>
                <a:cs typeface="Arial"/>
                <a:sym typeface="Arial"/>
              </a:rPr>
              <a:t>tetramer.</a:t>
            </a:r>
            <a:endParaRPr sz="1800"/>
          </a:p>
          <a:p>
            <a:pPr marL="342900" marR="0" lvl="0" indent="-190500" algn="l" rtl="0">
              <a:lnSpc>
                <a:spcPct val="80000"/>
              </a:lnSpc>
              <a:spcBef>
                <a:spcPts val="480"/>
              </a:spcBef>
              <a:spcAft>
                <a:spcPts val="0"/>
              </a:spcAft>
              <a:buClr>
                <a:schemeClr val="dk1"/>
              </a:buClr>
              <a:buSzPts val="2400"/>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           </a:t>
            </a:r>
            <a:endParaRPr sz="1800" b="0" i="0" u="none">
              <a:solidFill>
                <a:schemeClr val="dk1"/>
              </a:solidFill>
              <a:latin typeface="Arial"/>
              <a:ea typeface="Arial"/>
              <a:cs typeface="Arial"/>
              <a:sym typeface="Arial"/>
            </a:endParaRPr>
          </a:p>
        </p:txBody>
      </p:sp>
      <p:sp>
        <p:nvSpPr>
          <p:cNvPr id="234" name="Google Shape;234;p36"/>
          <p:cNvSpPr txBox="1"/>
          <p:nvPr/>
        </p:nvSpPr>
        <p:spPr>
          <a:xfrm>
            <a:off x="6946100" y="1375125"/>
            <a:ext cx="1376400" cy="35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0" i="0" u="none">
                <a:solidFill>
                  <a:srgbClr val="FFFFFF"/>
                </a:solidFill>
                <a:latin typeface="Arial"/>
                <a:ea typeface="Arial"/>
                <a:cs typeface="Arial"/>
                <a:sym typeface="Arial"/>
              </a:rPr>
              <a:t>1D66_MM1</a:t>
            </a:r>
            <a:endParaRPr/>
          </a:p>
        </p:txBody>
      </p:sp>
      <p:pic>
        <p:nvPicPr>
          <p:cNvPr id="235" name="Google Shape;235;p36"/>
          <p:cNvPicPr preferRelativeResize="0"/>
          <p:nvPr/>
        </p:nvPicPr>
        <p:blipFill>
          <a:blip r:embed="rId3">
            <a:alphaModFix/>
          </a:blip>
          <a:stretch>
            <a:fillRect/>
          </a:stretch>
        </p:blipFill>
        <p:spPr>
          <a:xfrm>
            <a:off x="1373475" y="1979546"/>
            <a:ext cx="2779409" cy="2489325"/>
          </a:xfrm>
          <a:prstGeom prst="rect">
            <a:avLst/>
          </a:prstGeom>
          <a:noFill/>
          <a:ln>
            <a:noFill/>
          </a:ln>
        </p:spPr>
      </p:pic>
      <p:pic>
        <p:nvPicPr>
          <p:cNvPr id="236" name="Google Shape;236;p36"/>
          <p:cNvPicPr preferRelativeResize="0"/>
          <p:nvPr/>
        </p:nvPicPr>
        <p:blipFill>
          <a:blip r:embed="rId4">
            <a:alphaModFix/>
          </a:blip>
          <a:stretch>
            <a:fillRect/>
          </a:stretch>
        </p:blipFill>
        <p:spPr>
          <a:xfrm>
            <a:off x="4749075" y="1604575"/>
            <a:ext cx="2835725" cy="3282725"/>
          </a:xfrm>
          <a:prstGeom prst="rect">
            <a:avLst/>
          </a:prstGeom>
          <a:noFill/>
          <a:ln>
            <a:noFill/>
          </a:ln>
        </p:spPr>
      </p:pic>
      <p:sp>
        <p:nvSpPr>
          <p:cNvPr id="237" name="Google Shape;237;p36"/>
          <p:cNvSpPr txBox="1"/>
          <p:nvPr/>
        </p:nvSpPr>
        <p:spPr>
          <a:xfrm>
            <a:off x="215750" y="2696725"/>
            <a:ext cx="1111800" cy="863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Asymmetric Unit: 2 chains</a:t>
            </a:r>
            <a:endParaRPr/>
          </a:p>
        </p:txBody>
      </p:sp>
      <p:sp>
        <p:nvSpPr>
          <p:cNvPr id="238" name="Google Shape;238;p36"/>
          <p:cNvSpPr txBox="1"/>
          <p:nvPr/>
        </p:nvSpPr>
        <p:spPr>
          <a:xfrm>
            <a:off x="7703275" y="2696725"/>
            <a:ext cx="1261200" cy="55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Biological Unit: 4 chains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37"/>
          <p:cNvSpPr txBox="1"/>
          <p:nvPr/>
        </p:nvSpPr>
        <p:spPr>
          <a:xfrm>
            <a:off x="762000" y="261484"/>
            <a:ext cx="7620000" cy="43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3000" b="0" i="0" u="none">
                <a:solidFill>
                  <a:schemeClr val="dk1"/>
                </a:solidFill>
                <a:latin typeface="Arial"/>
                <a:ea typeface="Arial"/>
                <a:cs typeface="Arial"/>
                <a:sym typeface="Arial"/>
              </a:rPr>
              <a:t>Section </a:t>
            </a:r>
            <a:r>
              <a:rPr lang="en" sz="3000">
                <a:solidFill>
                  <a:schemeClr val="dk1"/>
                </a:solidFill>
              </a:rPr>
              <a:t>9</a:t>
            </a:r>
            <a:r>
              <a:rPr lang="en" sz="3000" b="0" i="0" u="none">
                <a:solidFill>
                  <a:schemeClr val="dk1"/>
                </a:solidFill>
                <a:latin typeface="Arial"/>
                <a:ea typeface="Arial"/>
                <a:cs typeface="Arial"/>
                <a:sym typeface="Arial"/>
              </a:rPr>
              <a:t>: Animation from Polyview-3D</a:t>
            </a:r>
            <a:endParaRPr sz="3000"/>
          </a:p>
        </p:txBody>
      </p:sp>
      <p:sp>
        <p:nvSpPr>
          <p:cNvPr id="244" name="Google Shape;244;p37"/>
          <p:cNvSpPr txBox="1"/>
          <p:nvPr/>
        </p:nvSpPr>
        <p:spPr>
          <a:xfrm>
            <a:off x="555375" y="3253950"/>
            <a:ext cx="2454300" cy="178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b="0" i="0" u="none">
                <a:solidFill>
                  <a:srgbClr val="666666"/>
                </a:solidFill>
                <a:latin typeface="Arial"/>
                <a:ea typeface="Arial"/>
                <a:cs typeface="Arial"/>
                <a:sym typeface="Arial"/>
              </a:rPr>
              <a:t>This 400 pixel animation </a:t>
            </a:r>
            <a:r>
              <a:rPr lang="en">
                <a:solidFill>
                  <a:srgbClr val="666666"/>
                </a:solidFill>
              </a:rPr>
              <a:t>spins</a:t>
            </a:r>
            <a:r>
              <a:rPr lang="en" b="0" i="0" u="none">
                <a:solidFill>
                  <a:srgbClr val="666666"/>
                </a:solidFill>
                <a:latin typeface="Arial"/>
                <a:ea typeface="Arial"/>
                <a:cs typeface="Arial"/>
                <a:sym typeface="Arial"/>
              </a:rPr>
              <a:t> through </a:t>
            </a:r>
            <a:r>
              <a:rPr lang="en">
                <a:solidFill>
                  <a:srgbClr val="666666"/>
                </a:solidFill>
              </a:rPr>
              <a:t>360</a:t>
            </a:r>
            <a:r>
              <a:rPr lang="en" b="0" i="0" u="none">
                <a:solidFill>
                  <a:srgbClr val="666666"/>
                </a:solidFill>
                <a:latin typeface="Arial"/>
                <a:ea typeface="Arial"/>
                <a:cs typeface="Arial"/>
                <a:sym typeface="Arial"/>
              </a:rPr>
              <a:t> degrees in 2 degree steps, with a 5/100 second delay.</a:t>
            </a:r>
            <a:endParaRPr>
              <a:solidFill>
                <a:srgbClr val="666666"/>
              </a:solidFill>
            </a:endParaRPr>
          </a:p>
          <a:p>
            <a:pPr marL="0" marR="0" lvl="0" indent="0" algn="l" rtl="0">
              <a:lnSpc>
                <a:spcPct val="100000"/>
              </a:lnSpc>
              <a:spcBef>
                <a:spcPts val="0"/>
              </a:spcBef>
              <a:spcAft>
                <a:spcPts val="0"/>
              </a:spcAft>
              <a:buClr>
                <a:schemeClr val="dk1"/>
              </a:buClr>
              <a:buFont typeface="Arial"/>
              <a:buNone/>
            </a:pPr>
            <a:endParaRPr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a:p>
        </p:txBody>
      </p:sp>
      <p:sp>
        <p:nvSpPr>
          <p:cNvPr id="245" name="Google Shape;245;p37"/>
          <p:cNvSpPr txBox="1"/>
          <p:nvPr/>
        </p:nvSpPr>
        <p:spPr>
          <a:xfrm>
            <a:off x="555375" y="968824"/>
            <a:ext cx="3242400" cy="211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FF00FF"/>
                </a:solidFill>
              </a:rPr>
              <a:t>Lysine 15</a:t>
            </a:r>
            <a:r>
              <a:rPr lang="en" sz="1800"/>
              <a:t> is hydrogen-bonded to the oxygens in the ligand (tolcapone, shown spacefilling in </a:t>
            </a:r>
            <a:r>
              <a:rPr lang="en" sz="1800">
                <a:solidFill>
                  <a:srgbClr val="FF0000"/>
                </a:solidFill>
              </a:rPr>
              <a:t>red</a:t>
            </a:r>
            <a:r>
              <a:rPr lang="en" sz="1800"/>
              <a:t> and white). </a:t>
            </a:r>
            <a:r>
              <a:rPr lang="en" sz="1800">
                <a:solidFill>
                  <a:srgbClr val="FF00FF"/>
                </a:solidFill>
              </a:rPr>
              <a:t>Lys15</a:t>
            </a:r>
            <a:r>
              <a:rPr lang="en" sz="1800"/>
              <a:t> is highly conserved (Sect. 3B). It is highlighted in </a:t>
            </a:r>
            <a:r>
              <a:rPr lang="en" sz="1800">
                <a:solidFill>
                  <a:srgbClr val="FF00FF"/>
                </a:solidFill>
              </a:rPr>
              <a:t>magenta</a:t>
            </a:r>
            <a:r>
              <a:rPr lang="en" sz="1800"/>
              <a:t>. </a:t>
            </a:r>
            <a:endParaRPr sz="1800"/>
          </a:p>
        </p:txBody>
      </p:sp>
      <p:pic>
        <p:nvPicPr>
          <p:cNvPr id="246" name="Google Shape;246;p37"/>
          <p:cNvPicPr preferRelativeResize="0"/>
          <p:nvPr/>
        </p:nvPicPr>
        <p:blipFill>
          <a:blip r:embed="rId3">
            <a:alphaModFix/>
          </a:blip>
          <a:stretch>
            <a:fillRect/>
          </a:stretch>
        </p:blipFill>
        <p:spPr>
          <a:xfrm>
            <a:off x="4321275" y="829750"/>
            <a:ext cx="4208300" cy="4208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457200" y="205976"/>
            <a:ext cx="8229600" cy="615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 sz="3000" b="0" i="0" u="none" strike="noStrike" cap="none">
                <a:solidFill>
                  <a:schemeClr val="dk2"/>
                </a:solidFill>
                <a:latin typeface="Arial"/>
                <a:ea typeface="Arial"/>
                <a:cs typeface="Arial"/>
                <a:sym typeface="Arial"/>
              </a:rPr>
              <a:t>Section </a:t>
            </a:r>
            <a:r>
              <a:rPr lang="en" sz="3000"/>
              <a:t>10</a:t>
            </a:r>
            <a:r>
              <a:rPr lang="en" sz="3000" b="0" i="0" u="none" strike="noStrike" cap="none">
                <a:solidFill>
                  <a:schemeClr val="dk2"/>
                </a:solidFill>
                <a:latin typeface="Arial"/>
                <a:ea typeface="Arial"/>
                <a:cs typeface="Arial"/>
                <a:sym typeface="Arial"/>
              </a:rPr>
              <a:t>:</a:t>
            </a:r>
            <a:r>
              <a:rPr lang="en" sz="3000"/>
              <a:t> </a:t>
            </a:r>
            <a:r>
              <a:rPr lang="en" sz="3000" b="0" i="0" u="none" strike="noStrike" cap="none">
                <a:solidFill>
                  <a:schemeClr val="dk2"/>
                </a:solidFill>
                <a:latin typeface="Arial"/>
                <a:ea typeface="Arial"/>
                <a:cs typeface="Arial"/>
                <a:sym typeface="Arial"/>
              </a:rPr>
              <a:t>Noncovalent Bonds</a:t>
            </a:r>
            <a:endParaRPr sz="3000"/>
          </a:p>
        </p:txBody>
      </p:sp>
      <p:grpSp>
        <p:nvGrpSpPr>
          <p:cNvPr id="252" name="Google Shape;252;p38"/>
          <p:cNvGrpSpPr/>
          <p:nvPr/>
        </p:nvGrpSpPr>
        <p:grpSpPr>
          <a:xfrm>
            <a:off x="4569225" y="923575"/>
            <a:ext cx="4491800" cy="3429000"/>
            <a:chOff x="4195000" y="1214000"/>
            <a:chExt cx="4491800" cy="3429000"/>
          </a:xfrm>
        </p:grpSpPr>
        <p:pic>
          <p:nvPicPr>
            <p:cNvPr id="253" name="Google Shape;253;p38"/>
            <p:cNvPicPr preferRelativeResize="0"/>
            <p:nvPr/>
          </p:nvPicPr>
          <p:blipFill>
            <a:blip r:embed="rId3">
              <a:alphaModFix/>
            </a:blip>
            <a:stretch>
              <a:fillRect/>
            </a:stretch>
          </p:blipFill>
          <p:spPr>
            <a:xfrm>
              <a:off x="4195000" y="1214000"/>
              <a:ext cx="3790950" cy="3429000"/>
            </a:xfrm>
            <a:prstGeom prst="rect">
              <a:avLst/>
            </a:prstGeom>
            <a:noFill/>
            <a:ln>
              <a:noFill/>
            </a:ln>
          </p:spPr>
        </p:pic>
        <p:sp>
          <p:nvSpPr>
            <p:cNvPr id="254" name="Google Shape;254;p38"/>
            <p:cNvSpPr txBox="1"/>
            <p:nvPr/>
          </p:nvSpPr>
          <p:spPr>
            <a:xfrm>
              <a:off x="6115375" y="1404875"/>
              <a:ext cx="1070400" cy="46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Lysine 15</a:t>
              </a:r>
              <a:endParaRPr/>
            </a:p>
          </p:txBody>
        </p:sp>
        <p:sp>
          <p:nvSpPr>
            <p:cNvPr id="255" name="Google Shape;255;p38"/>
            <p:cNvSpPr txBox="1"/>
            <p:nvPr/>
          </p:nvSpPr>
          <p:spPr>
            <a:xfrm>
              <a:off x="4434000" y="2569600"/>
              <a:ext cx="1070400" cy="615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Ligand: Tolcapone</a:t>
              </a:r>
              <a:endParaRPr/>
            </a:p>
          </p:txBody>
        </p:sp>
        <p:sp>
          <p:nvSpPr>
            <p:cNvPr id="256" name="Google Shape;256;p38"/>
            <p:cNvSpPr txBox="1"/>
            <p:nvPr/>
          </p:nvSpPr>
          <p:spPr>
            <a:xfrm>
              <a:off x="7788300" y="3112000"/>
              <a:ext cx="898500" cy="38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00FF"/>
                  </a:solidFill>
                </a:rPr>
                <a:t>Water</a:t>
              </a:r>
              <a:endParaRPr>
                <a:solidFill>
                  <a:srgbClr val="FF00FF"/>
                </a:solidFill>
              </a:endParaRPr>
            </a:p>
          </p:txBody>
        </p:sp>
      </p:grpSp>
      <p:sp>
        <p:nvSpPr>
          <p:cNvPr id="257" name="Google Shape;257;p38"/>
          <p:cNvSpPr txBox="1"/>
          <p:nvPr/>
        </p:nvSpPr>
        <p:spPr>
          <a:xfrm>
            <a:off x="373400" y="821575"/>
            <a:ext cx="3385500" cy="244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FF"/>
                </a:solidFill>
              </a:rPr>
              <a:t>Nitrogen</a:t>
            </a:r>
            <a:r>
              <a:rPr lang="en" sz="1800"/>
              <a:t> of Lysine 15 is hydrogen-bonded to an </a:t>
            </a:r>
            <a:r>
              <a:rPr lang="en" sz="1800">
                <a:solidFill>
                  <a:srgbClr val="FF0000"/>
                </a:solidFill>
              </a:rPr>
              <a:t>oxygen</a:t>
            </a:r>
            <a:r>
              <a:rPr lang="en" sz="1800"/>
              <a:t> on the ligand Tolcapone. Both the </a:t>
            </a:r>
            <a:r>
              <a:rPr lang="en" sz="1800">
                <a:solidFill>
                  <a:srgbClr val="0000FF"/>
                </a:solidFill>
              </a:rPr>
              <a:t>nitrogen</a:t>
            </a:r>
            <a:r>
              <a:rPr lang="en" sz="1800"/>
              <a:t> and the </a:t>
            </a:r>
            <a:r>
              <a:rPr lang="en" sz="1800">
                <a:solidFill>
                  <a:srgbClr val="FF0000"/>
                </a:solidFill>
              </a:rPr>
              <a:t>oxygen</a:t>
            </a:r>
            <a:r>
              <a:rPr lang="en" sz="1800"/>
              <a:t> have hydrogens*, but since the model lacks hydrogens, it is unclear which is the donor and which is the acceptor.</a:t>
            </a:r>
            <a:endParaRPr sz="1800"/>
          </a:p>
        </p:txBody>
      </p:sp>
      <p:pic>
        <p:nvPicPr>
          <p:cNvPr id="258" name="Google Shape;258;p38"/>
          <p:cNvPicPr preferRelativeResize="0"/>
          <p:nvPr/>
        </p:nvPicPr>
        <p:blipFill>
          <a:blip r:embed="rId4">
            <a:alphaModFix/>
          </a:blip>
          <a:stretch>
            <a:fillRect/>
          </a:stretch>
        </p:blipFill>
        <p:spPr>
          <a:xfrm>
            <a:off x="457200" y="3269275"/>
            <a:ext cx="2054050" cy="1352675"/>
          </a:xfrm>
          <a:prstGeom prst="rect">
            <a:avLst/>
          </a:prstGeom>
          <a:noFill/>
          <a:ln>
            <a:noFill/>
          </a:ln>
        </p:spPr>
      </p:pic>
      <p:pic>
        <p:nvPicPr>
          <p:cNvPr id="259" name="Google Shape;259;p38"/>
          <p:cNvPicPr preferRelativeResize="0"/>
          <p:nvPr/>
        </p:nvPicPr>
        <p:blipFill>
          <a:blip r:embed="rId5">
            <a:alphaModFix/>
          </a:blip>
          <a:stretch>
            <a:fillRect/>
          </a:stretch>
        </p:blipFill>
        <p:spPr>
          <a:xfrm>
            <a:off x="2926763" y="3458075"/>
            <a:ext cx="1190625" cy="1371600"/>
          </a:xfrm>
          <a:prstGeom prst="rect">
            <a:avLst/>
          </a:prstGeom>
          <a:noFill/>
          <a:ln>
            <a:noFill/>
          </a:ln>
        </p:spPr>
      </p:pic>
      <p:pic>
        <p:nvPicPr>
          <p:cNvPr id="260" name="Google Shape;260;p38"/>
          <p:cNvPicPr preferRelativeResize="0"/>
          <p:nvPr/>
        </p:nvPicPr>
        <p:blipFill>
          <a:blip r:embed="rId6">
            <a:alphaModFix/>
          </a:blip>
          <a:stretch>
            <a:fillRect/>
          </a:stretch>
        </p:blipFill>
        <p:spPr>
          <a:xfrm>
            <a:off x="2971375" y="3269263"/>
            <a:ext cx="609600" cy="200025"/>
          </a:xfrm>
          <a:prstGeom prst="rect">
            <a:avLst/>
          </a:prstGeom>
          <a:noFill/>
          <a:ln>
            <a:noFill/>
          </a:ln>
        </p:spPr>
      </p:pic>
      <p:sp>
        <p:nvSpPr>
          <p:cNvPr id="261" name="Google Shape;261;p38"/>
          <p:cNvSpPr txBox="1"/>
          <p:nvPr/>
        </p:nvSpPr>
        <p:spPr>
          <a:xfrm>
            <a:off x="1095300" y="4662300"/>
            <a:ext cx="3202800" cy="481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100"/>
              <a:t>(Chemical structures from Wikipedia)</a:t>
            </a:r>
            <a:endParaRPr sz="1100"/>
          </a:p>
        </p:txBody>
      </p:sp>
      <p:sp>
        <p:nvSpPr>
          <p:cNvPr id="262" name="Google Shape;262;p38"/>
          <p:cNvSpPr txBox="1"/>
          <p:nvPr/>
        </p:nvSpPr>
        <p:spPr>
          <a:xfrm>
            <a:off x="4630100" y="4352575"/>
            <a:ext cx="3899100" cy="54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666666"/>
                </a:solidFill>
              </a:rPr>
              <a:t>*If only one partner has hydrogen, then it must be the donor.</a:t>
            </a:r>
            <a:endParaRPr>
              <a:solidFill>
                <a:srgbClr val="666666"/>
              </a:solidFill>
            </a:endParaRPr>
          </a:p>
        </p:txBody>
      </p:sp>
      <p:sp>
        <p:nvSpPr>
          <p:cNvPr id="263" name="Google Shape;263;p38"/>
          <p:cNvSpPr txBox="1"/>
          <p:nvPr/>
        </p:nvSpPr>
        <p:spPr>
          <a:xfrm>
            <a:off x="7641300" y="866875"/>
            <a:ext cx="1502700" cy="615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400" b="1">
                <a:solidFill>
                  <a:srgbClr val="666666"/>
                </a:solidFill>
              </a:rPr>
              <a:t>C</a:t>
            </a:r>
            <a:r>
              <a:rPr lang="en" sz="2400" b="1">
                <a:solidFill>
                  <a:schemeClr val="dk1"/>
                </a:solidFill>
              </a:rPr>
              <a:t>, </a:t>
            </a:r>
            <a:r>
              <a:rPr lang="en" sz="2400" b="1">
                <a:solidFill>
                  <a:srgbClr val="FF0000"/>
                </a:solidFill>
              </a:rPr>
              <a:t>O</a:t>
            </a:r>
            <a:r>
              <a:rPr lang="en" sz="2400" b="1">
                <a:solidFill>
                  <a:schemeClr val="dk1"/>
                </a:solidFill>
              </a:rPr>
              <a:t>, </a:t>
            </a:r>
            <a:r>
              <a:rPr lang="en" sz="2400" b="1">
                <a:solidFill>
                  <a:srgbClr val="0000FF"/>
                </a:solidFill>
              </a:rPr>
              <a:t>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400"/>
              <a:t>Section 11A: How Structure Supports Function</a:t>
            </a:r>
            <a:endParaRPr sz="2400"/>
          </a:p>
        </p:txBody>
      </p:sp>
      <p:sp>
        <p:nvSpPr>
          <p:cNvPr id="269" name="Google Shape;269;p39"/>
          <p:cNvSpPr txBox="1"/>
          <p:nvPr/>
        </p:nvSpPr>
        <p:spPr>
          <a:xfrm>
            <a:off x="522750" y="1020600"/>
            <a:ext cx="8422200" cy="116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4d7b is a model of human </a:t>
            </a:r>
            <a:r>
              <a:rPr lang="en" sz="1800" b="1"/>
              <a:t>transthyretin</a:t>
            </a:r>
            <a:r>
              <a:rPr lang="en" sz="1800"/>
              <a:t> (</a:t>
            </a:r>
            <a:r>
              <a:rPr lang="en" sz="1800" b="1"/>
              <a:t>trans</a:t>
            </a:r>
            <a:r>
              <a:rPr lang="en" sz="1800"/>
              <a:t>fers </a:t>
            </a:r>
            <a:r>
              <a:rPr lang="en" sz="1800" b="1"/>
              <a:t>thy</a:t>
            </a:r>
            <a:r>
              <a:rPr lang="en" sz="1800"/>
              <a:t>roxin and </a:t>
            </a:r>
            <a:r>
              <a:rPr lang="en" sz="1800" b="1"/>
              <a:t>retin</a:t>
            </a:r>
            <a:r>
              <a:rPr lang="en" sz="1800"/>
              <a:t>ol-binding protein complexed to retinol</a:t>
            </a:r>
            <a:r>
              <a:rPr lang="en" sz="1800" baseline="30000"/>
              <a:t>1</a:t>
            </a:r>
            <a:r>
              <a:rPr lang="en" sz="1800"/>
              <a:t>) complexed with the drug tolcapone. Tolcapone has similarity to thyroxin T4, a physiological ligand for transthyretin.</a:t>
            </a:r>
            <a:endParaRPr sz="1800"/>
          </a:p>
        </p:txBody>
      </p:sp>
      <p:pic>
        <p:nvPicPr>
          <p:cNvPr id="270" name="Google Shape;270;p39"/>
          <p:cNvPicPr preferRelativeResize="0"/>
          <p:nvPr/>
        </p:nvPicPr>
        <p:blipFill>
          <a:blip r:embed="rId3">
            <a:alphaModFix/>
          </a:blip>
          <a:stretch>
            <a:fillRect/>
          </a:stretch>
        </p:blipFill>
        <p:spPr>
          <a:xfrm>
            <a:off x="1577375" y="2559513"/>
            <a:ext cx="2054050" cy="1352675"/>
          </a:xfrm>
          <a:prstGeom prst="rect">
            <a:avLst/>
          </a:prstGeom>
          <a:noFill/>
          <a:ln>
            <a:noFill/>
          </a:ln>
        </p:spPr>
      </p:pic>
      <p:pic>
        <p:nvPicPr>
          <p:cNvPr id="271" name="Google Shape;271;p39"/>
          <p:cNvPicPr preferRelativeResize="0"/>
          <p:nvPr/>
        </p:nvPicPr>
        <p:blipFill>
          <a:blip r:embed="rId4">
            <a:alphaModFix/>
          </a:blip>
          <a:stretch>
            <a:fillRect/>
          </a:stretch>
        </p:blipFill>
        <p:spPr>
          <a:xfrm>
            <a:off x="4333100" y="2749375"/>
            <a:ext cx="1976651" cy="1237250"/>
          </a:xfrm>
          <a:prstGeom prst="rect">
            <a:avLst/>
          </a:prstGeom>
          <a:noFill/>
          <a:ln>
            <a:noFill/>
          </a:ln>
        </p:spPr>
      </p:pic>
      <p:sp>
        <p:nvSpPr>
          <p:cNvPr id="272" name="Google Shape;272;p39"/>
          <p:cNvSpPr txBox="1"/>
          <p:nvPr/>
        </p:nvSpPr>
        <p:spPr>
          <a:xfrm>
            <a:off x="4695000" y="2331650"/>
            <a:ext cx="1120200" cy="331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100" b="1"/>
              <a:t>Thyroxin T4</a:t>
            </a:r>
            <a:endParaRPr sz="1100" b="1"/>
          </a:p>
        </p:txBody>
      </p:sp>
      <p:sp>
        <p:nvSpPr>
          <p:cNvPr id="273" name="Google Shape;273;p39"/>
          <p:cNvSpPr txBox="1"/>
          <p:nvPr/>
        </p:nvSpPr>
        <p:spPr>
          <a:xfrm>
            <a:off x="6878775" y="2985525"/>
            <a:ext cx="1634700" cy="589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Chemical structures from Wikipedia.</a:t>
            </a:r>
            <a:endParaRPr sz="1200"/>
          </a:p>
        </p:txBody>
      </p:sp>
      <p:sp>
        <p:nvSpPr>
          <p:cNvPr id="274" name="Google Shape;274;p39"/>
          <p:cNvSpPr txBox="1"/>
          <p:nvPr/>
        </p:nvSpPr>
        <p:spPr>
          <a:xfrm>
            <a:off x="3028650" y="4347950"/>
            <a:ext cx="2447700" cy="539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(Continued on next slide.)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a:t>Section 11B: How Structure Supports Function.</a:t>
            </a:r>
            <a:endParaRPr sz="2400"/>
          </a:p>
          <a:p>
            <a:pPr marL="0" lvl="0" indent="0">
              <a:spcBef>
                <a:spcPts val="0"/>
              </a:spcBef>
              <a:spcAft>
                <a:spcPts val="0"/>
              </a:spcAft>
              <a:buNone/>
            </a:pPr>
            <a:r>
              <a:rPr lang="en" sz="2400" b="1"/>
              <a:t>Background for tolcapone ligand</a:t>
            </a:r>
            <a:endParaRPr sz="2400" b="1"/>
          </a:p>
        </p:txBody>
      </p:sp>
      <p:sp>
        <p:nvSpPr>
          <p:cNvPr id="280" name="Google Shape;280;p40"/>
          <p:cNvSpPr txBox="1"/>
          <p:nvPr/>
        </p:nvSpPr>
        <p:spPr>
          <a:xfrm>
            <a:off x="397200" y="1215800"/>
            <a:ext cx="8349600" cy="2513400"/>
          </a:xfrm>
          <a:prstGeom prst="rect">
            <a:avLst/>
          </a:prstGeom>
          <a:noFill/>
          <a:ln>
            <a:noFill/>
          </a:ln>
        </p:spPr>
        <p:txBody>
          <a:bodyPr spcFirstLastPara="1" wrap="square" lIns="91425" tIns="91425" rIns="91425" bIns="91425" anchor="t" anchorCtr="0">
            <a:noAutofit/>
          </a:bodyPr>
          <a:lstStyle/>
          <a:p>
            <a:pPr marL="342900" lvl="0" indent="-139700" rtl="0">
              <a:spcBef>
                <a:spcPts val="640"/>
              </a:spcBef>
              <a:spcAft>
                <a:spcPts val="0"/>
              </a:spcAft>
              <a:buNone/>
            </a:pPr>
            <a:r>
              <a:rPr lang="en" sz="1800">
                <a:solidFill>
                  <a:schemeClr val="dk1"/>
                </a:solidFill>
              </a:rPr>
              <a:t>The ligand in 4d7b, tolcapone</a:t>
            </a:r>
            <a:r>
              <a:rPr lang="en" sz="1800" baseline="30000">
                <a:solidFill>
                  <a:schemeClr val="dk1"/>
                </a:solidFill>
              </a:rPr>
              <a:t>4</a:t>
            </a:r>
            <a:r>
              <a:rPr lang="en" sz="1800">
                <a:solidFill>
                  <a:schemeClr val="dk1"/>
                </a:solidFill>
              </a:rPr>
              <a:t>, was approved by the FDA in 1998</a:t>
            </a:r>
            <a:r>
              <a:rPr lang="en" sz="1800" baseline="30000">
                <a:solidFill>
                  <a:schemeClr val="dk1"/>
                </a:solidFill>
              </a:rPr>
              <a:t>2</a:t>
            </a:r>
            <a:r>
              <a:rPr lang="en" sz="1800">
                <a:solidFill>
                  <a:schemeClr val="dk1"/>
                </a:solidFill>
              </a:rPr>
              <a:t>. It is used in combination with other drugs to treat Parkinsonian diseases</a:t>
            </a:r>
            <a:r>
              <a:rPr lang="en" sz="1800" baseline="30000">
                <a:solidFill>
                  <a:schemeClr val="dk1"/>
                </a:solidFill>
              </a:rPr>
              <a:t>3</a:t>
            </a:r>
            <a:r>
              <a:rPr lang="en" sz="1800">
                <a:solidFill>
                  <a:schemeClr val="dk1"/>
                </a:solidFill>
              </a:rPr>
              <a:t>.</a:t>
            </a:r>
            <a:endParaRPr sz="1800">
              <a:solidFill>
                <a:schemeClr val="dk1"/>
              </a:solidFill>
            </a:endParaRPr>
          </a:p>
          <a:p>
            <a:pPr marL="342900" lvl="0" indent="-139700" rtl="0">
              <a:spcBef>
                <a:spcPts val="640"/>
              </a:spcBef>
              <a:spcAft>
                <a:spcPts val="0"/>
              </a:spcAft>
              <a:buClr>
                <a:schemeClr val="dk1"/>
              </a:buClr>
              <a:buSzPts val="1100"/>
              <a:buFont typeface="Arial"/>
              <a:buNone/>
            </a:pPr>
            <a:r>
              <a:rPr lang="en" sz="1800">
                <a:solidFill>
                  <a:schemeClr val="dk1"/>
                </a:solidFill>
              </a:rPr>
              <a:t>Mutations in transthyretin cause another disease of the nervous system, amyloidosis</a:t>
            </a:r>
            <a:r>
              <a:rPr lang="en" sz="1800" baseline="30000">
                <a:solidFill>
                  <a:schemeClr val="dk1"/>
                </a:solidFill>
              </a:rPr>
              <a:t>5</a:t>
            </a:r>
            <a:r>
              <a:rPr lang="en" sz="1800">
                <a:solidFill>
                  <a:schemeClr val="dk1"/>
                </a:solidFill>
              </a:rPr>
              <a:t>. Tolcapone has been designated an orphan drug by the FDA</a:t>
            </a:r>
            <a:r>
              <a:rPr lang="en" sz="1800" baseline="30000">
                <a:solidFill>
                  <a:schemeClr val="dk1"/>
                </a:solidFill>
              </a:rPr>
              <a:t>6</a:t>
            </a:r>
            <a:r>
              <a:rPr lang="en" sz="1800">
                <a:solidFill>
                  <a:schemeClr val="dk1"/>
                </a:solidFill>
              </a:rPr>
              <a:t>. Orphan drugs may be useful for treating conditions so rare that drug companies have no financial incentive to develop and market them. Clinical trials of tolcapone for hereditary transthyretin amyloidosis are underway</a:t>
            </a:r>
            <a:r>
              <a:rPr lang="en" sz="1800" baseline="30000">
                <a:solidFill>
                  <a:schemeClr val="dk1"/>
                </a:solidFill>
              </a:rPr>
              <a:t>7</a:t>
            </a:r>
            <a:r>
              <a:rPr lang="en" sz="1800">
                <a:solidFill>
                  <a:schemeClr val="dk1"/>
                </a:solidFill>
              </a:rPr>
              <a:t>, as well as for other diseases and conditions</a:t>
            </a:r>
            <a:r>
              <a:rPr lang="en" sz="1800" baseline="30000">
                <a:solidFill>
                  <a:schemeClr val="dk1"/>
                </a:solidFill>
              </a:rPr>
              <a:t>8</a:t>
            </a:r>
            <a:r>
              <a:rPr lang="en" sz="1800">
                <a:solidFill>
                  <a:schemeClr val="dk1"/>
                </a:solidFill>
              </a:rPr>
              <a:t>.</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xfrm>
            <a:off x="457200" y="190851"/>
            <a:ext cx="8229600" cy="63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a:t>Section 11C: How Structure Supports Function.</a:t>
            </a:r>
            <a:endParaRPr sz="2400"/>
          </a:p>
          <a:p>
            <a:pPr marL="0" lvl="0" indent="0" rtl="0">
              <a:spcBef>
                <a:spcPts val="0"/>
              </a:spcBef>
              <a:spcAft>
                <a:spcPts val="0"/>
              </a:spcAft>
              <a:buNone/>
            </a:pPr>
            <a:r>
              <a:rPr lang="en" sz="2400"/>
              <a:t>Ligand binding sites.</a:t>
            </a:r>
            <a:endParaRPr sz="2400"/>
          </a:p>
        </p:txBody>
      </p:sp>
      <p:sp>
        <p:nvSpPr>
          <p:cNvPr id="286" name="Google Shape;286;p41"/>
          <p:cNvSpPr txBox="1"/>
          <p:nvPr/>
        </p:nvSpPr>
        <p:spPr>
          <a:xfrm>
            <a:off x="655500" y="887825"/>
            <a:ext cx="7833000" cy="116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A search for thyroxin T4 in the Protein Data Bank (pdb.org) revealed that it is coded “T44” there, and turned up a model of human transthyretin complexed with T44, PDB code </a:t>
            </a:r>
            <a:r>
              <a:rPr lang="en" b="1"/>
              <a:t>2rox</a:t>
            </a:r>
            <a:r>
              <a:rPr lang="en"/>
              <a:t>. Comparison with the subject of this report, </a:t>
            </a:r>
            <a:r>
              <a:rPr lang="en" b="1"/>
              <a:t>4d7b</a:t>
            </a:r>
            <a:r>
              <a:rPr lang="en"/>
              <a:t>, reveals that the drug and the natural ligand thyroxin bind to the same location on the protein. Lysine 15 contacts both ligands (see Section 10 for 4d7b; not shown here for 2rox.).</a:t>
            </a:r>
            <a:endParaRPr/>
          </a:p>
        </p:txBody>
      </p:sp>
      <p:pic>
        <p:nvPicPr>
          <p:cNvPr id="287" name="Google Shape;287;p41"/>
          <p:cNvPicPr preferRelativeResize="0"/>
          <p:nvPr/>
        </p:nvPicPr>
        <p:blipFill>
          <a:blip r:embed="rId3">
            <a:alphaModFix/>
          </a:blip>
          <a:stretch>
            <a:fillRect/>
          </a:stretch>
        </p:blipFill>
        <p:spPr>
          <a:xfrm>
            <a:off x="1107924" y="2094075"/>
            <a:ext cx="2815849" cy="2327250"/>
          </a:xfrm>
          <a:prstGeom prst="rect">
            <a:avLst/>
          </a:prstGeom>
          <a:noFill/>
          <a:ln>
            <a:noFill/>
          </a:ln>
        </p:spPr>
      </p:pic>
      <p:sp>
        <p:nvSpPr>
          <p:cNvPr id="288" name="Google Shape;288;p41"/>
          <p:cNvSpPr txBox="1"/>
          <p:nvPr/>
        </p:nvSpPr>
        <p:spPr>
          <a:xfrm>
            <a:off x="1225550" y="4421325"/>
            <a:ext cx="2580600" cy="557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27A025"/>
                </a:solidFill>
              </a:rPr>
              <a:t>Tolcapone</a:t>
            </a:r>
            <a:r>
              <a:rPr lang="en"/>
              <a:t> bound to human transthyretin (4d7b).</a:t>
            </a:r>
            <a:endParaRPr/>
          </a:p>
        </p:txBody>
      </p:sp>
      <p:pic>
        <p:nvPicPr>
          <p:cNvPr id="289" name="Google Shape;289;p41"/>
          <p:cNvPicPr preferRelativeResize="0"/>
          <p:nvPr/>
        </p:nvPicPr>
        <p:blipFill>
          <a:blip r:embed="rId4">
            <a:alphaModFix/>
          </a:blip>
          <a:stretch>
            <a:fillRect/>
          </a:stretch>
        </p:blipFill>
        <p:spPr>
          <a:xfrm>
            <a:off x="4585299" y="2094082"/>
            <a:ext cx="2815850" cy="2332118"/>
          </a:xfrm>
          <a:prstGeom prst="rect">
            <a:avLst/>
          </a:prstGeom>
          <a:noFill/>
          <a:ln>
            <a:noFill/>
          </a:ln>
        </p:spPr>
      </p:pic>
      <p:sp>
        <p:nvSpPr>
          <p:cNvPr id="290" name="Google Shape;290;p41"/>
          <p:cNvSpPr txBox="1"/>
          <p:nvPr/>
        </p:nvSpPr>
        <p:spPr>
          <a:xfrm>
            <a:off x="4702925" y="4421325"/>
            <a:ext cx="2580600" cy="5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7A025"/>
                </a:solidFill>
              </a:rPr>
              <a:t>Thyroxine T4</a:t>
            </a:r>
            <a:r>
              <a:rPr lang="en"/>
              <a:t> bound to human transthyretin (1rox).</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p:nvPr/>
        </p:nvSpPr>
        <p:spPr>
          <a:xfrm>
            <a:off x="827550" y="0"/>
            <a:ext cx="7826100" cy="118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Section 11D: How Structure Supports Function.</a:t>
            </a:r>
            <a:endParaRPr sz="2400">
              <a:solidFill>
                <a:schemeClr val="dk1"/>
              </a:solidFill>
            </a:endParaRPr>
          </a:p>
          <a:p>
            <a:pPr marL="0" lvl="0" indent="0" algn="ctr" rtl="0">
              <a:spcBef>
                <a:spcPts val="0"/>
              </a:spcBef>
              <a:spcAft>
                <a:spcPts val="0"/>
              </a:spcAft>
              <a:buNone/>
            </a:pPr>
            <a:r>
              <a:rPr lang="en" sz="2400">
                <a:solidFill>
                  <a:schemeClr val="dk1"/>
                </a:solidFill>
              </a:rPr>
              <a:t>Protein Structure vs. Ligand Binding.</a:t>
            </a:r>
            <a:endParaRPr/>
          </a:p>
        </p:txBody>
      </p:sp>
      <p:sp>
        <p:nvSpPr>
          <p:cNvPr id="296" name="Google Shape;296;p42"/>
          <p:cNvSpPr txBox="1"/>
          <p:nvPr/>
        </p:nvSpPr>
        <p:spPr>
          <a:xfrm>
            <a:off x="490400" y="1028550"/>
            <a:ext cx="8071200" cy="3801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Transthyretin folds into a stable domain with a ligand binding site. Both ligands (see Section 11A) have two hydrophobic phenyl rings. The paucity of charges where these ligands bind (see Section 6) appears to facilitate the binding of the hydrophobic portions of these ligands.</a:t>
            </a:r>
            <a:endParaRPr sz="1800"/>
          </a:p>
          <a:p>
            <a:pPr marL="0" lvl="0" indent="0" rtl="0">
              <a:spcBef>
                <a:spcPts val="0"/>
              </a:spcBef>
              <a:spcAft>
                <a:spcPts val="0"/>
              </a:spcAft>
              <a:buNone/>
            </a:pPr>
            <a:endParaRPr sz="1800"/>
          </a:p>
          <a:p>
            <a:pPr marL="0" lvl="0" indent="0" rtl="0">
              <a:spcBef>
                <a:spcPts val="0"/>
              </a:spcBef>
              <a:spcAft>
                <a:spcPts val="0"/>
              </a:spcAft>
              <a:buNone/>
            </a:pPr>
            <a:r>
              <a:rPr lang="en" sz="1800"/>
              <a:t>Both ligands also have hydroxyl or carboxyl groups that have negative (or partially negative) charges, and will bind to positive charges. Lysine 15 is a positively charged, highly conserved amino acid in the binding site that accommodates this need (see Sections 3, 6, 9 and 10).</a:t>
            </a:r>
            <a:endParaRPr sz="1800"/>
          </a:p>
          <a:p>
            <a:pPr marL="0" lvl="0" indent="0" rtl="0">
              <a:spcBef>
                <a:spcPts val="0"/>
              </a:spcBef>
              <a:spcAft>
                <a:spcPts val="0"/>
              </a:spcAft>
              <a:buNone/>
            </a:pPr>
            <a:endParaRPr sz="1800"/>
          </a:p>
          <a:p>
            <a:pPr marL="0" lvl="0" indent="0">
              <a:spcBef>
                <a:spcPts val="0"/>
              </a:spcBef>
              <a:spcAft>
                <a:spcPts val="0"/>
              </a:spcAft>
              <a:buNone/>
            </a:pPr>
            <a:r>
              <a:rPr lang="en" sz="1800"/>
              <a:t>The binding site is rather flat, which may make the binding weak enough to release the ligand at the destination after transporting it. In the biological unit (Sec. 8), four copies of the protein chain hold the ligand in a box-like container.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2476500" y="205975"/>
            <a:ext cx="4191000" cy="74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400"/>
              <a:t>Section 11E: Sources</a:t>
            </a:r>
            <a:endParaRPr sz="2400"/>
          </a:p>
        </p:txBody>
      </p:sp>
      <p:sp>
        <p:nvSpPr>
          <p:cNvPr id="302" name="Google Shape;302;p43"/>
          <p:cNvSpPr txBox="1"/>
          <p:nvPr/>
        </p:nvSpPr>
        <p:spPr>
          <a:xfrm>
            <a:off x="681025" y="819375"/>
            <a:ext cx="7982700" cy="4043700"/>
          </a:xfrm>
          <a:prstGeom prst="rect">
            <a:avLst/>
          </a:prstGeom>
          <a:noFill/>
          <a:ln>
            <a:noFill/>
          </a:ln>
        </p:spPr>
        <p:txBody>
          <a:bodyPr spcFirstLastPara="1" wrap="square" lIns="91425" tIns="91425" rIns="91425" bIns="91425" anchor="t" anchorCtr="0">
            <a:noAutofit/>
          </a:bodyPr>
          <a:lstStyle/>
          <a:p>
            <a:pPr marL="457200" lvl="0" indent="-317500" rtl="0">
              <a:lnSpc>
                <a:spcPct val="100000"/>
              </a:lnSpc>
              <a:spcBef>
                <a:spcPts val="0"/>
              </a:spcBef>
              <a:spcAft>
                <a:spcPts val="0"/>
              </a:spcAft>
              <a:buSzPts val="1400"/>
              <a:buAutoNum type="arabicPeriod"/>
            </a:pPr>
            <a:r>
              <a:rPr lang="en" u="sng">
                <a:solidFill>
                  <a:schemeClr val="hlink"/>
                </a:solidFill>
                <a:hlinkClick r:id="rId3"/>
              </a:rPr>
              <a:t>https://en.wikipedia.org/wiki/Transthyretin</a:t>
            </a:r>
            <a:endParaRPr/>
          </a:p>
          <a:p>
            <a:pPr marL="0" lvl="0" indent="0" rtl="0">
              <a:lnSpc>
                <a:spcPct val="100000"/>
              </a:lnSpc>
              <a:spcBef>
                <a:spcPts val="0"/>
              </a:spcBef>
              <a:spcAft>
                <a:spcPts val="0"/>
              </a:spcAft>
              <a:buNone/>
            </a:pPr>
            <a:endParaRPr/>
          </a:p>
          <a:p>
            <a:pPr marL="457200" lvl="0" indent="-317500" rtl="0">
              <a:lnSpc>
                <a:spcPct val="100000"/>
              </a:lnSpc>
              <a:spcBef>
                <a:spcPts val="0"/>
              </a:spcBef>
              <a:spcAft>
                <a:spcPts val="0"/>
              </a:spcAft>
              <a:buSzPts val="1400"/>
              <a:buAutoNum type="arabicPeriod"/>
            </a:pPr>
            <a:r>
              <a:rPr lang="en" u="sng">
                <a:solidFill>
                  <a:schemeClr val="hlink"/>
                </a:solidFill>
                <a:hlinkClick r:id="rId4"/>
              </a:rPr>
              <a:t>http://www.accessdata.fda.gov/scripts/cder/drugsatfda/index.cfm?fuseaction=Search.Set_Current_Drug&amp;ApplNo=020697&amp;DrugName=TASMAR&amp;ActiveIngred=TOLCAPONE&amp;SponsorApplicant=VALEANT%20PHARMS%20LLC&amp;ProductMktStatus=1&amp;goto=Search.DrugDetails</a:t>
            </a:r>
            <a:endParaRPr/>
          </a:p>
          <a:p>
            <a:pPr marL="0" lvl="0" indent="0" rtl="0">
              <a:lnSpc>
                <a:spcPct val="100000"/>
              </a:lnSpc>
              <a:spcBef>
                <a:spcPts val="0"/>
              </a:spcBef>
              <a:spcAft>
                <a:spcPts val="0"/>
              </a:spcAft>
              <a:buNone/>
            </a:pPr>
            <a:endParaRPr/>
          </a:p>
          <a:p>
            <a:pPr marL="457200" lvl="0" indent="-317500" rtl="0">
              <a:lnSpc>
                <a:spcPct val="100000"/>
              </a:lnSpc>
              <a:spcBef>
                <a:spcPts val="0"/>
              </a:spcBef>
              <a:spcAft>
                <a:spcPts val="0"/>
              </a:spcAft>
              <a:buSzPts val="1400"/>
              <a:buAutoNum type="arabicPeriod"/>
            </a:pPr>
            <a:r>
              <a:rPr lang="en" u="sng">
                <a:solidFill>
                  <a:schemeClr val="hlink"/>
                </a:solidFill>
                <a:hlinkClick r:id="rId5"/>
              </a:rPr>
              <a:t>http://www.webmd.com/drugs/2/drug-5074/tolcapone-oral/details</a:t>
            </a:r>
            <a:endParaRPr/>
          </a:p>
          <a:p>
            <a:pPr marL="0" lvl="0" indent="0" rtl="0">
              <a:lnSpc>
                <a:spcPct val="100000"/>
              </a:lnSpc>
              <a:spcBef>
                <a:spcPts val="0"/>
              </a:spcBef>
              <a:spcAft>
                <a:spcPts val="0"/>
              </a:spcAft>
              <a:buNone/>
            </a:pPr>
            <a:endParaRPr/>
          </a:p>
          <a:p>
            <a:pPr marL="457200" lvl="0" indent="-317500" rtl="0">
              <a:lnSpc>
                <a:spcPct val="100000"/>
              </a:lnSpc>
              <a:spcBef>
                <a:spcPts val="0"/>
              </a:spcBef>
              <a:spcAft>
                <a:spcPts val="0"/>
              </a:spcAft>
              <a:buSzPts val="1400"/>
              <a:buAutoNum type="arabicPeriod"/>
            </a:pPr>
            <a:r>
              <a:rPr lang="en" u="sng">
                <a:solidFill>
                  <a:schemeClr val="hlink"/>
                </a:solidFill>
                <a:hlinkClick r:id="rId6"/>
              </a:rPr>
              <a:t>https://pubchem.ncbi.nlm.nih.gov/compound/Tolcapone</a:t>
            </a:r>
            <a:endParaRPr/>
          </a:p>
          <a:p>
            <a:pPr marL="0" lvl="0" indent="0" rtl="0">
              <a:lnSpc>
                <a:spcPct val="100000"/>
              </a:lnSpc>
              <a:spcBef>
                <a:spcPts val="0"/>
              </a:spcBef>
              <a:spcAft>
                <a:spcPts val="0"/>
              </a:spcAft>
              <a:buNone/>
            </a:pPr>
            <a:endParaRPr/>
          </a:p>
          <a:p>
            <a:pPr marL="457200" lvl="0" indent="-317500" rtl="0">
              <a:lnSpc>
                <a:spcPct val="100000"/>
              </a:lnSpc>
              <a:spcBef>
                <a:spcPts val="0"/>
              </a:spcBef>
              <a:spcAft>
                <a:spcPts val="0"/>
              </a:spcAft>
              <a:buSzPts val="1400"/>
              <a:buAutoNum type="arabicPeriod"/>
            </a:pPr>
            <a:r>
              <a:rPr lang="en" u="sng">
                <a:solidFill>
                  <a:schemeClr val="hlink"/>
                </a:solidFill>
                <a:hlinkClick r:id="rId7"/>
              </a:rPr>
              <a:t>http://ghr.nlm.nih.gov/condition/transthyretin-amyloidosis</a:t>
            </a:r>
            <a:endParaRPr/>
          </a:p>
          <a:p>
            <a:pPr marL="0" lvl="0" indent="0" rtl="0">
              <a:lnSpc>
                <a:spcPct val="100000"/>
              </a:lnSpc>
              <a:spcBef>
                <a:spcPts val="0"/>
              </a:spcBef>
              <a:spcAft>
                <a:spcPts val="0"/>
              </a:spcAft>
              <a:buNone/>
            </a:pPr>
            <a:endParaRPr/>
          </a:p>
          <a:p>
            <a:pPr marL="457200" lvl="0" indent="-317500" rtl="0">
              <a:lnSpc>
                <a:spcPct val="100000"/>
              </a:lnSpc>
              <a:spcBef>
                <a:spcPts val="0"/>
              </a:spcBef>
              <a:spcAft>
                <a:spcPts val="0"/>
              </a:spcAft>
              <a:buSzPts val="1400"/>
              <a:buAutoNum type="arabicPeriod"/>
            </a:pPr>
            <a:r>
              <a:rPr lang="en" u="sng">
                <a:solidFill>
                  <a:schemeClr val="hlink"/>
                </a:solidFill>
                <a:hlinkClick r:id="rId8"/>
              </a:rPr>
              <a:t>http://www.accessdata.fda.gov/scripts/opdlisting/oopd/OOPD_Results_2.cfm?Index_Number=413913</a:t>
            </a:r>
            <a:endParaRPr/>
          </a:p>
          <a:p>
            <a:pPr marL="0" lvl="0" indent="0" rtl="0">
              <a:lnSpc>
                <a:spcPct val="100000"/>
              </a:lnSpc>
              <a:spcBef>
                <a:spcPts val="0"/>
              </a:spcBef>
              <a:spcAft>
                <a:spcPts val="0"/>
              </a:spcAft>
              <a:buNone/>
            </a:pPr>
            <a:endParaRPr/>
          </a:p>
          <a:p>
            <a:pPr marL="457200" lvl="0" indent="-317500" rtl="0">
              <a:lnSpc>
                <a:spcPct val="100000"/>
              </a:lnSpc>
              <a:spcBef>
                <a:spcPts val="0"/>
              </a:spcBef>
              <a:spcAft>
                <a:spcPts val="0"/>
              </a:spcAft>
              <a:buSzPts val="1400"/>
              <a:buAutoNum type="arabicPeriod"/>
            </a:pPr>
            <a:r>
              <a:rPr lang="en" u="sng">
                <a:solidFill>
                  <a:schemeClr val="hlink"/>
                </a:solidFill>
                <a:hlinkClick r:id="rId9"/>
              </a:rPr>
              <a:t>http://www.ncbi.nlm.nih.gov/pmc/articles/PMC4642128/</a:t>
            </a:r>
            <a:r>
              <a:rPr lang="en"/>
              <a:t> </a:t>
            </a:r>
            <a:endParaRPr/>
          </a:p>
          <a:p>
            <a:pPr marL="0" lvl="0" indent="0" rtl="0">
              <a:lnSpc>
                <a:spcPct val="100000"/>
              </a:lnSpc>
              <a:spcBef>
                <a:spcPts val="0"/>
              </a:spcBef>
              <a:spcAft>
                <a:spcPts val="0"/>
              </a:spcAft>
              <a:buNone/>
            </a:pPr>
            <a:endParaRPr/>
          </a:p>
          <a:p>
            <a:pPr marL="457200" lvl="0" indent="-317500" rtl="0">
              <a:lnSpc>
                <a:spcPct val="100000"/>
              </a:lnSpc>
              <a:spcBef>
                <a:spcPts val="0"/>
              </a:spcBef>
              <a:spcAft>
                <a:spcPts val="0"/>
              </a:spcAft>
              <a:buSzPts val="1400"/>
              <a:buAutoNum type="arabicPeriod"/>
            </a:pPr>
            <a:r>
              <a:rPr lang="en" u="sng">
                <a:solidFill>
                  <a:schemeClr val="hlink"/>
                </a:solidFill>
                <a:hlinkClick r:id="rId10"/>
              </a:rPr>
              <a:t>https://clinicaltrials.gov/ct2/results?term=tolcapone</a:t>
            </a:r>
            <a:endParaRPr/>
          </a:p>
          <a:p>
            <a:pPr marL="0" lvl="0" indent="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 sz="2400" b="0" i="0" u="none" strike="noStrike" cap="none" dirty="0">
                <a:solidFill>
                  <a:schemeClr val="dk2"/>
                </a:solidFill>
                <a:latin typeface="Arial"/>
                <a:ea typeface="Arial"/>
                <a:cs typeface="Arial"/>
                <a:sym typeface="Arial"/>
              </a:rPr>
              <a:t>Section 1: Identity.</a:t>
            </a:r>
            <a:br>
              <a:rPr lang="en" sz="2400" b="0" i="0" u="none" strike="noStrike" cap="none" dirty="0">
                <a:solidFill>
                  <a:schemeClr val="dk2"/>
                </a:solidFill>
                <a:latin typeface="Arial"/>
                <a:ea typeface="Arial"/>
                <a:cs typeface="Arial"/>
                <a:sym typeface="Arial"/>
              </a:rPr>
            </a:br>
            <a:r>
              <a:rPr lang="en" sz="2400" dirty="0"/>
              <a:t>Report </a:t>
            </a:r>
            <a:r>
              <a:rPr lang="en" sz="2400"/>
              <a:t>for CHEM-405 </a:t>
            </a:r>
            <a:r>
              <a:rPr lang="en" sz="2400" dirty="0"/>
              <a:t>Biochemistry I</a:t>
            </a:r>
            <a:endParaRPr sz="2400" dirty="0"/>
          </a:p>
        </p:txBody>
      </p:sp>
      <p:sp>
        <p:nvSpPr>
          <p:cNvPr id="149" name="Google Shape;149;p28"/>
          <p:cNvSpPr txBox="1">
            <a:spLocks noGrp="1"/>
          </p:cNvSpPr>
          <p:nvPr>
            <p:ph type="body" idx="1"/>
          </p:nvPr>
        </p:nvSpPr>
        <p:spPr>
          <a:xfrm>
            <a:off x="323525" y="1144700"/>
            <a:ext cx="4038600" cy="32538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Jeff Osborne </a:t>
            </a:r>
            <a:r>
              <a:rPr lang="en" sz="1800" b="0" i="0" u="none" strike="noStrike" cap="none" dirty="0">
                <a:solidFill>
                  <a:srgbClr val="666666"/>
                </a:solidFill>
                <a:latin typeface="Arial"/>
                <a:ea typeface="Arial"/>
                <a:cs typeface="Arial"/>
                <a:sym typeface="Arial"/>
              </a:rPr>
              <a:t>(Put YOUR NAME here!)</a:t>
            </a:r>
            <a:endParaRPr sz="1800" dirty="0">
              <a:solidFill>
                <a:srgbClr val="666666"/>
              </a:solidFill>
            </a:endParaRPr>
          </a:p>
          <a:p>
            <a:pPr marL="342900" marR="0" lvl="0" indent="-304800" algn="l" rtl="0">
              <a:lnSpc>
                <a:spcPct val="100000"/>
              </a:lnSpc>
              <a:spcBef>
                <a:spcPts val="480"/>
              </a:spcBef>
              <a:spcAft>
                <a:spcPts val="0"/>
              </a:spcAft>
              <a:buClr>
                <a:schemeClr val="dk1"/>
              </a:buClr>
              <a:buSzPts val="1800"/>
              <a:buFont typeface="Arial"/>
              <a:buChar char="•"/>
            </a:pPr>
            <a:r>
              <a:rPr lang="en" sz="1800" b="1" dirty="0"/>
              <a:t>4d7b</a:t>
            </a:r>
            <a:endParaRPr sz="1800" b="1" dirty="0"/>
          </a:p>
          <a:p>
            <a:pPr marL="342900" marR="0" lvl="0" indent="-304800" algn="l" rtl="0">
              <a:lnSpc>
                <a:spcPct val="100000"/>
              </a:lnSpc>
              <a:spcBef>
                <a:spcPts val="480"/>
              </a:spcBef>
              <a:spcAft>
                <a:spcPts val="0"/>
              </a:spcAft>
              <a:buClr>
                <a:schemeClr val="dk1"/>
              </a:buClr>
              <a:buSzPts val="1800"/>
              <a:buFont typeface="Arial"/>
              <a:buChar char="•"/>
            </a:pPr>
            <a:r>
              <a:rPr lang="en" sz="1800" dirty="0"/>
              <a:t>Human transthyretin complexed with the drug tolcapone</a:t>
            </a:r>
            <a:r>
              <a:rPr lang="en" sz="1800" b="0" i="0" u="none" strike="noStrike" cap="none" dirty="0">
                <a:solidFill>
                  <a:schemeClr val="dk1"/>
                </a:solidFill>
                <a:latin typeface="Arial"/>
                <a:ea typeface="Arial"/>
                <a:cs typeface="Arial"/>
                <a:sym typeface="Arial"/>
              </a:rPr>
              <a:t>.</a:t>
            </a:r>
            <a:endParaRPr sz="1800" dirty="0"/>
          </a:p>
          <a:p>
            <a:pPr marL="342900" marR="0" lvl="0" indent="-304800" algn="l" rtl="0">
              <a:lnSpc>
                <a:spcPct val="100000"/>
              </a:lnSpc>
              <a:spcBef>
                <a:spcPts val="480"/>
              </a:spcBef>
              <a:spcAft>
                <a:spcPts val="0"/>
              </a:spcAft>
              <a:buClr>
                <a:schemeClr val="dk1"/>
              </a:buClr>
              <a:buSzPts val="1800"/>
              <a:buFont typeface="Arial"/>
              <a:buChar char="•"/>
            </a:pPr>
            <a:r>
              <a:rPr lang="en" sz="1800" dirty="0"/>
              <a:t>Transport thyroxin, retinol; involved in amyloid diseases</a:t>
            </a:r>
            <a:r>
              <a:rPr lang="en" sz="1800" b="0" i="0" u="none" strike="noStrike" cap="none" dirty="0">
                <a:solidFill>
                  <a:schemeClr val="dk1"/>
                </a:solidFill>
                <a:latin typeface="Arial"/>
                <a:ea typeface="Arial"/>
                <a:cs typeface="Arial"/>
                <a:sym typeface="Arial"/>
              </a:rPr>
              <a:t>.</a:t>
            </a:r>
            <a:endParaRPr sz="1800" dirty="0"/>
          </a:p>
          <a:p>
            <a:pPr marL="342900" marR="0" lvl="0" indent="-304800" algn="l" rtl="0">
              <a:lnSpc>
                <a:spcPct val="100000"/>
              </a:lnSpc>
              <a:spcBef>
                <a:spcPts val="48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X-ray crystallography, resolution </a:t>
            </a:r>
            <a:r>
              <a:rPr lang="en" sz="1800" dirty="0"/>
              <a:t>1.15</a:t>
            </a:r>
            <a:r>
              <a:rPr lang="en" sz="1800" b="0" i="0" u="none" strike="noStrike" cap="none" dirty="0">
                <a:solidFill>
                  <a:schemeClr val="dk1"/>
                </a:solidFill>
                <a:latin typeface="Arial"/>
                <a:ea typeface="Arial"/>
                <a:cs typeface="Arial"/>
                <a:sym typeface="Arial"/>
              </a:rPr>
              <a:t> </a:t>
            </a:r>
            <a:r>
              <a:rPr lang="en" sz="1800" dirty="0"/>
              <a:t>Å</a:t>
            </a:r>
            <a:r>
              <a:rPr lang="en" sz="1800" b="0" i="0" u="none" strike="noStrike" cap="none" dirty="0">
                <a:solidFill>
                  <a:schemeClr val="dk1"/>
                </a:solidFill>
                <a:latin typeface="Arial"/>
                <a:ea typeface="Arial"/>
                <a:cs typeface="Arial"/>
                <a:sym typeface="Arial"/>
              </a:rPr>
              <a:t>ngstroms.</a:t>
            </a:r>
            <a:endParaRPr sz="1800" dirty="0"/>
          </a:p>
        </p:txBody>
      </p:sp>
      <p:pic>
        <p:nvPicPr>
          <p:cNvPr id="150" name="Google Shape;150;p28"/>
          <p:cNvPicPr preferRelativeResize="0"/>
          <p:nvPr/>
        </p:nvPicPr>
        <p:blipFill>
          <a:blip r:embed="rId3">
            <a:alphaModFix/>
          </a:blip>
          <a:stretch>
            <a:fillRect/>
          </a:stretch>
        </p:blipFill>
        <p:spPr>
          <a:xfrm>
            <a:off x="4460872" y="1276575"/>
            <a:ext cx="4434942" cy="3433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381000" y="457200"/>
            <a:ext cx="8229600" cy="571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 sz="3200" b="0" i="0" u="none" strike="noStrike" cap="none">
                <a:solidFill>
                  <a:schemeClr val="dk2"/>
                </a:solidFill>
                <a:latin typeface="Arial"/>
                <a:ea typeface="Arial"/>
                <a:cs typeface="Arial"/>
                <a:sym typeface="Arial"/>
              </a:rPr>
              <a:t>Section 2: Composition</a:t>
            </a:r>
            <a:br>
              <a:rPr lang="en" sz="3200" b="0" i="0" u="none" strike="noStrike" cap="none">
                <a:solidFill>
                  <a:schemeClr val="dk2"/>
                </a:solidFill>
                <a:latin typeface="Arial"/>
                <a:ea typeface="Arial"/>
                <a:cs typeface="Arial"/>
                <a:sym typeface="Arial"/>
              </a:rPr>
            </a:br>
            <a:endParaRPr/>
          </a:p>
        </p:txBody>
      </p:sp>
      <p:sp>
        <p:nvSpPr>
          <p:cNvPr id="156" name="Google Shape;156;p29"/>
          <p:cNvSpPr txBox="1"/>
          <p:nvPr/>
        </p:nvSpPr>
        <p:spPr>
          <a:xfrm>
            <a:off x="609600" y="959525"/>
            <a:ext cx="2859000" cy="16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2800" b="0" i="0" u="none" strike="noStrike" cap="none">
                <a:solidFill>
                  <a:schemeClr val="dk1"/>
                </a:solidFill>
                <a:latin typeface="Arial"/>
                <a:ea typeface="Arial"/>
                <a:cs typeface="Arial"/>
                <a:sym typeface="Arial"/>
              </a:rPr>
              <a:t>Protein chains: 2</a:t>
            </a:r>
            <a:endParaRPr/>
          </a:p>
          <a:p>
            <a:pPr marL="0" marR="0" lvl="0" indent="0" algn="l" rtl="0">
              <a:lnSpc>
                <a:spcPct val="100000"/>
              </a:lnSpc>
              <a:spcBef>
                <a:spcPts val="0"/>
              </a:spcBef>
              <a:spcAft>
                <a:spcPts val="0"/>
              </a:spcAft>
              <a:buClr>
                <a:schemeClr val="dk1"/>
              </a:buClr>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 sz="2800" b="0" i="0" u="none" strike="noStrike" cap="none">
                <a:solidFill>
                  <a:schemeClr val="dk1"/>
                </a:solidFill>
                <a:latin typeface="Arial"/>
                <a:ea typeface="Arial"/>
                <a:cs typeface="Arial"/>
                <a:sym typeface="Arial"/>
              </a:rPr>
              <a:t>DNA chains: </a:t>
            </a:r>
            <a:r>
              <a:rPr lang="en" sz="2800">
                <a:solidFill>
                  <a:schemeClr val="dk1"/>
                </a:solidFill>
              </a:rPr>
              <a:t>0</a:t>
            </a:r>
            <a:endParaRPr/>
          </a:p>
          <a:p>
            <a:pPr marL="0" marR="0" lvl="0" indent="0" algn="l" rtl="0">
              <a:lnSpc>
                <a:spcPct val="100000"/>
              </a:lnSpc>
              <a:spcBef>
                <a:spcPts val="0"/>
              </a:spcBef>
              <a:spcAft>
                <a:spcPts val="0"/>
              </a:spcAft>
              <a:buClr>
                <a:schemeClr val="dk1"/>
              </a:buClr>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 sz="2800" b="0" i="0" u="none" strike="noStrike" cap="none">
                <a:solidFill>
                  <a:schemeClr val="dk1"/>
                </a:solidFill>
                <a:latin typeface="Arial"/>
                <a:ea typeface="Arial"/>
                <a:cs typeface="Arial"/>
                <a:sym typeface="Arial"/>
              </a:rPr>
              <a:t>RNA chains: 0</a:t>
            </a:r>
            <a:endParaRPr/>
          </a:p>
        </p:txBody>
      </p:sp>
      <p:pic>
        <p:nvPicPr>
          <p:cNvPr id="157" name="Google Shape;157;p29"/>
          <p:cNvPicPr preferRelativeResize="0"/>
          <p:nvPr/>
        </p:nvPicPr>
        <p:blipFill>
          <a:blip r:embed="rId3">
            <a:alphaModFix/>
          </a:blip>
          <a:stretch>
            <a:fillRect/>
          </a:stretch>
        </p:blipFill>
        <p:spPr>
          <a:xfrm>
            <a:off x="5328619" y="1789875"/>
            <a:ext cx="2414450" cy="1563750"/>
          </a:xfrm>
          <a:prstGeom prst="rect">
            <a:avLst/>
          </a:prstGeom>
          <a:noFill/>
          <a:ln>
            <a:noFill/>
          </a:ln>
        </p:spPr>
      </p:pic>
      <p:sp>
        <p:nvSpPr>
          <p:cNvPr id="158" name="Google Shape;158;p29"/>
          <p:cNvSpPr txBox="1"/>
          <p:nvPr/>
        </p:nvSpPr>
        <p:spPr>
          <a:xfrm>
            <a:off x="4421125" y="959514"/>
            <a:ext cx="4016400" cy="358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2800" b="0" i="0" u="none" strike="noStrike" cap="none" dirty="0">
                <a:solidFill>
                  <a:schemeClr val="dk1"/>
                </a:solidFill>
                <a:latin typeface="Arial"/>
                <a:ea typeface="Arial"/>
                <a:cs typeface="Arial"/>
                <a:sym typeface="Arial"/>
              </a:rPr>
              <a:t>Ligands</a:t>
            </a:r>
            <a:endParaRPr dirty="0"/>
          </a:p>
          <a:p>
            <a:pPr marL="0" marR="0" lvl="0" indent="0" algn="l" rtl="0">
              <a:lnSpc>
                <a:spcPct val="100000"/>
              </a:lnSpc>
              <a:spcBef>
                <a:spcPts val="0"/>
              </a:spcBef>
              <a:spcAft>
                <a:spcPts val="0"/>
              </a:spcAft>
              <a:buClr>
                <a:schemeClr val="dk1"/>
              </a:buClr>
              <a:buSzPts val="2800"/>
              <a:buFont typeface="Arial"/>
              <a:buChar char="•"/>
            </a:pPr>
            <a:r>
              <a:rPr lang="en" sz="2800" b="0" i="0" u="none" strike="noStrike" cap="none" dirty="0">
                <a:solidFill>
                  <a:schemeClr val="dk1"/>
                </a:solidFill>
                <a:latin typeface="Arial"/>
                <a:ea typeface="Arial"/>
                <a:cs typeface="Arial"/>
                <a:sym typeface="Arial"/>
              </a:rPr>
              <a:t> </a:t>
            </a:r>
            <a:r>
              <a:rPr lang="en" sz="2800" dirty="0">
                <a:solidFill>
                  <a:schemeClr val="dk1"/>
                </a:solidFill>
              </a:rPr>
              <a:t>TCW: Tolcapone</a:t>
            </a:r>
            <a:endParaRPr dirty="0"/>
          </a:p>
          <a:p>
            <a:pPr marL="0" marR="0" lvl="0" indent="0" algn="l" rtl="0">
              <a:lnSpc>
                <a:spcPct val="100000"/>
              </a:lnSpc>
              <a:spcBef>
                <a:spcPts val="0"/>
              </a:spcBef>
              <a:spcAft>
                <a:spcPts val="0"/>
              </a:spcAft>
              <a:buClr>
                <a:schemeClr val="dk1"/>
              </a:buClr>
              <a:buFont typeface="Arial"/>
              <a:buNone/>
            </a:pPr>
            <a:endParaRPr sz="2800" dirty="0">
              <a:solidFill>
                <a:schemeClr val="dk1"/>
              </a:solidFill>
            </a:endParaRPr>
          </a:p>
          <a:p>
            <a:pPr marL="0" marR="0" lvl="0" indent="0" algn="l" rtl="0">
              <a:lnSpc>
                <a:spcPct val="100000"/>
              </a:lnSpc>
              <a:spcBef>
                <a:spcPts val="0"/>
              </a:spcBef>
              <a:spcAft>
                <a:spcPts val="0"/>
              </a:spcAft>
              <a:buClr>
                <a:schemeClr val="dk1"/>
              </a:buClr>
              <a:buFont typeface="Arial"/>
              <a:buNone/>
            </a:pPr>
            <a:endParaRPr sz="2800" dirty="0">
              <a:solidFill>
                <a:schemeClr val="dk1"/>
              </a:solidFill>
            </a:endParaRPr>
          </a:p>
          <a:p>
            <a:pPr marL="0" marR="0" lvl="0" indent="0" algn="l" rtl="0">
              <a:lnSpc>
                <a:spcPct val="100000"/>
              </a:lnSpc>
              <a:spcBef>
                <a:spcPts val="0"/>
              </a:spcBef>
              <a:spcAft>
                <a:spcPts val="0"/>
              </a:spcAft>
              <a:buClr>
                <a:schemeClr val="dk1"/>
              </a:buClr>
              <a:buFont typeface="Arial"/>
              <a:buNone/>
            </a:pPr>
            <a:endParaRPr sz="2800" dirty="0">
              <a:solidFill>
                <a:schemeClr val="dk1"/>
              </a:solidFill>
            </a:endParaRPr>
          </a:p>
          <a:p>
            <a:pPr marL="0" marR="0" lvl="0" indent="0" algn="l" rtl="0">
              <a:lnSpc>
                <a:spcPct val="100000"/>
              </a:lnSpc>
              <a:spcBef>
                <a:spcPts val="0"/>
              </a:spcBef>
              <a:spcAft>
                <a:spcPts val="0"/>
              </a:spcAft>
              <a:buClr>
                <a:schemeClr val="dk1"/>
              </a:buClr>
              <a:buFont typeface="Arial"/>
              <a:buNone/>
            </a:pPr>
            <a:endParaRPr sz="2800" dirty="0">
              <a:solidFill>
                <a:schemeClr val="dk1"/>
              </a:solidFill>
            </a:endParaRPr>
          </a:p>
          <a:p>
            <a:pPr marL="0" marR="0" lvl="0" indent="0" algn="l" rtl="0">
              <a:lnSpc>
                <a:spcPct val="100000"/>
              </a:lnSpc>
              <a:spcBef>
                <a:spcPts val="0"/>
              </a:spcBef>
              <a:spcAft>
                <a:spcPts val="0"/>
              </a:spcAft>
              <a:buClr>
                <a:schemeClr val="dk1"/>
              </a:buClr>
              <a:buFont typeface="Arial"/>
              <a:buNone/>
            </a:pPr>
            <a:r>
              <a:rPr lang="en" sz="2800" b="0" i="0" u="none" strike="noStrike" cap="none" dirty="0">
                <a:solidFill>
                  <a:schemeClr val="dk1"/>
                </a:solidFill>
                <a:latin typeface="Arial"/>
                <a:ea typeface="Arial"/>
                <a:cs typeface="Arial"/>
                <a:sym typeface="Arial"/>
              </a:rPr>
              <a:t>Non-Standard Residues</a:t>
            </a:r>
            <a:endParaRPr dirty="0"/>
          </a:p>
          <a:p>
            <a:pPr marL="0" marR="0" lvl="0" indent="0" algn="l" rtl="0">
              <a:lnSpc>
                <a:spcPct val="100000"/>
              </a:lnSpc>
              <a:spcBef>
                <a:spcPts val="0"/>
              </a:spcBef>
              <a:spcAft>
                <a:spcPts val="0"/>
              </a:spcAft>
              <a:buClr>
                <a:schemeClr val="dk1"/>
              </a:buClr>
              <a:buSzPts val="2800"/>
              <a:buFont typeface="Arial"/>
              <a:buChar char="•"/>
            </a:pPr>
            <a:r>
              <a:rPr lang="en" sz="2800" b="0" i="0" u="none" strike="noStrike" cap="none" dirty="0">
                <a:solidFill>
                  <a:schemeClr val="dk1"/>
                </a:solidFill>
                <a:latin typeface="Arial"/>
                <a:ea typeface="Arial"/>
                <a:cs typeface="Arial"/>
                <a:sym typeface="Arial"/>
              </a:rPr>
              <a:t> (None)</a:t>
            </a:r>
            <a:endParaRPr dirty="0"/>
          </a:p>
        </p:txBody>
      </p:sp>
      <p:sp>
        <p:nvSpPr>
          <p:cNvPr id="159" name="Google Shape;159;p29"/>
          <p:cNvSpPr txBox="1"/>
          <p:nvPr/>
        </p:nvSpPr>
        <p:spPr>
          <a:xfrm>
            <a:off x="7525950" y="2032950"/>
            <a:ext cx="422100" cy="55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a:solidFill>
                  <a:srgbClr val="666666"/>
                </a:solidFill>
              </a:rPr>
              <a:t>*</a:t>
            </a:r>
            <a:endParaRPr sz="3600">
              <a:solidFill>
                <a:srgbClr val="666666"/>
              </a:solidFill>
            </a:endParaRPr>
          </a:p>
        </p:txBody>
      </p:sp>
      <p:sp>
        <p:nvSpPr>
          <p:cNvPr id="160" name="Google Shape;160;p29"/>
          <p:cNvSpPr txBox="1"/>
          <p:nvPr/>
        </p:nvSpPr>
        <p:spPr>
          <a:xfrm>
            <a:off x="1077150" y="4464125"/>
            <a:ext cx="6837300" cy="55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666666"/>
                </a:solidFill>
              </a:rPr>
              <a:t>* Snapshot is not required. To get it for extra credit: Isolate, Residue, click on ligand, Views tab: Vines/Sticks, zoom in.</a:t>
            </a:r>
            <a:endParaRPr>
              <a:solidFill>
                <a:srgbClr val="666666"/>
              </a:solidFill>
            </a:endParaRPr>
          </a:p>
        </p:txBody>
      </p:sp>
      <p:sp>
        <p:nvSpPr>
          <p:cNvPr id="161" name="Google Shape;161;p29"/>
          <p:cNvSpPr txBox="1"/>
          <p:nvPr/>
        </p:nvSpPr>
        <p:spPr>
          <a:xfrm>
            <a:off x="4048825" y="2294400"/>
            <a:ext cx="1279800" cy="55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666666"/>
                </a:solidFill>
              </a:rPr>
              <a:t>C</a:t>
            </a:r>
            <a:r>
              <a:rPr lang="en" sz="2400" b="1"/>
              <a:t>, </a:t>
            </a:r>
            <a:r>
              <a:rPr lang="en" sz="2400" b="1">
                <a:solidFill>
                  <a:srgbClr val="FF0000"/>
                </a:solidFill>
              </a:rPr>
              <a:t>O</a:t>
            </a:r>
            <a:r>
              <a:rPr lang="en" sz="2400" b="1"/>
              <a:t>, </a:t>
            </a:r>
            <a:r>
              <a:rPr lang="en" sz="2400" b="1">
                <a:solidFill>
                  <a:srgbClr val="0000FF"/>
                </a:solidFill>
              </a:rPr>
              <a:t>N</a:t>
            </a:r>
            <a:endParaRPr sz="2400" b="1">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30"/>
          <p:cNvSpPr txBox="1"/>
          <p:nvPr/>
        </p:nvSpPr>
        <p:spPr>
          <a:xfrm>
            <a:off x="866875" y="152975"/>
            <a:ext cx="7389000" cy="43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3200" b="0" i="0" u="none" strike="noStrike" cap="none">
                <a:solidFill>
                  <a:schemeClr val="dk1"/>
                </a:solidFill>
                <a:latin typeface="Arial"/>
                <a:ea typeface="Arial"/>
                <a:cs typeface="Arial"/>
                <a:sym typeface="Arial"/>
              </a:rPr>
              <a:t>Section 3A: Evolutionary Conservation</a:t>
            </a:r>
            <a:endParaRPr/>
          </a:p>
        </p:txBody>
      </p:sp>
      <p:sp>
        <p:nvSpPr>
          <p:cNvPr id="167" name="Google Shape;167;p30"/>
          <p:cNvSpPr txBox="1"/>
          <p:nvPr/>
        </p:nvSpPr>
        <p:spPr>
          <a:xfrm>
            <a:off x="172600" y="1989825"/>
            <a:ext cx="2715000" cy="208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2400" b="0" i="0" u="none" strike="noStrike" cap="none">
                <a:solidFill>
                  <a:schemeClr val="dk1"/>
                </a:solidFill>
                <a:latin typeface="Arial"/>
                <a:ea typeface="Arial"/>
                <a:cs typeface="Arial"/>
                <a:sym typeface="Arial"/>
              </a:rPr>
              <a:t>The ligand-binding side is much more conserved than the </a:t>
            </a:r>
            <a:r>
              <a:rPr lang="en" sz="2400">
                <a:solidFill>
                  <a:schemeClr val="dk1"/>
                </a:solidFill>
              </a:rPr>
              <a:t>opposite side</a:t>
            </a:r>
            <a:r>
              <a:rPr lang="en" sz="2400" b="0" i="0" u="none" strike="noStrike" cap="none">
                <a:solidFill>
                  <a:schemeClr val="dk1"/>
                </a:solidFill>
                <a:latin typeface="Arial"/>
                <a:ea typeface="Arial"/>
                <a:cs typeface="Arial"/>
                <a:sym typeface="Arial"/>
              </a:rPr>
              <a:t>. </a:t>
            </a:r>
            <a:endParaRPr sz="2400"/>
          </a:p>
        </p:txBody>
      </p:sp>
      <p:pic>
        <p:nvPicPr>
          <p:cNvPr id="168" name="Google Shape;168;p30"/>
          <p:cNvPicPr preferRelativeResize="0"/>
          <p:nvPr/>
        </p:nvPicPr>
        <p:blipFill rotWithShape="1">
          <a:blip r:embed="rId3">
            <a:alphaModFix/>
          </a:blip>
          <a:srcRect/>
          <a:stretch/>
        </p:blipFill>
        <p:spPr>
          <a:xfrm>
            <a:off x="4383350" y="4074220"/>
            <a:ext cx="2862900" cy="720900"/>
          </a:xfrm>
          <a:prstGeom prst="rect">
            <a:avLst/>
          </a:prstGeom>
          <a:noFill/>
          <a:ln>
            <a:noFill/>
          </a:ln>
        </p:spPr>
      </p:pic>
      <p:sp>
        <p:nvSpPr>
          <p:cNvPr id="169" name="Google Shape;169;p30"/>
          <p:cNvSpPr txBox="1"/>
          <p:nvPr/>
        </p:nvSpPr>
        <p:spPr>
          <a:xfrm>
            <a:off x="133600" y="674325"/>
            <a:ext cx="2209800" cy="13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06060"/>
              </a:buClr>
              <a:buFont typeface="Arial"/>
              <a:buNone/>
            </a:pPr>
            <a:r>
              <a:rPr lang="en" b="0" i="1" u="none" strike="noStrike" cap="none">
                <a:solidFill>
                  <a:srgbClr val="606060"/>
                </a:solidFill>
                <a:latin typeface="Arial"/>
                <a:ea typeface="Arial"/>
                <a:cs typeface="Arial"/>
                <a:sym typeface="Arial"/>
              </a:rPr>
              <a:t>If you do your own job at the ConSurf Server, be sure to paste its web address (URL) into this slide.</a:t>
            </a:r>
            <a:endParaRPr/>
          </a:p>
        </p:txBody>
      </p:sp>
      <p:sp>
        <p:nvSpPr>
          <p:cNvPr id="170" name="Google Shape;170;p30"/>
          <p:cNvSpPr txBox="1"/>
          <p:nvPr/>
        </p:nvSpPr>
        <p:spPr>
          <a:xfrm>
            <a:off x="2343400" y="591275"/>
            <a:ext cx="6073800" cy="557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a:solidFill>
                  <a:srgbClr val="FF0000"/>
                </a:solidFill>
              </a:rPr>
              <a:t>http://consurf.tau.ac.il/results/1454802686/output.php</a:t>
            </a:r>
            <a:endParaRPr sz="1800">
              <a:solidFill>
                <a:srgbClr val="FF0000"/>
              </a:solidFill>
            </a:endParaRPr>
          </a:p>
        </p:txBody>
      </p:sp>
      <p:pic>
        <p:nvPicPr>
          <p:cNvPr id="171" name="Google Shape;171;p30"/>
          <p:cNvPicPr preferRelativeResize="0"/>
          <p:nvPr/>
        </p:nvPicPr>
        <p:blipFill>
          <a:blip r:embed="rId4">
            <a:alphaModFix/>
          </a:blip>
          <a:stretch>
            <a:fillRect/>
          </a:stretch>
        </p:blipFill>
        <p:spPr>
          <a:xfrm>
            <a:off x="5749921" y="1148971"/>
            <a:ext cx="2862999" cy="2531975"/>
          </a:xfrm>
          <a:prstGeom prst="rect">
            <a:avLst/>
          </a:prstGeom>
          <a:noFill/>
          <a:ln>
            <a:noFill/>
          </a:ln>
        </p:spPr>
      </p:pic>
      <p:pic>
        <p:nvPicPr>
          <p:cNvPr id="172" name="Google Shape;172;p30"/>
          <p:cNvPicPr preferRelativeResize="0"/>
          <p:nvPr/>
        </p:nvPicPr>
        <p:blipFill>
          <a:blip r:embed="rId5">
            <a:alphaModFix/>
          </a:blip>
          <a:stretch>
            <a:fillRect/>
          </a:stretch>
        </p:blipFill>
        <p:spPr>
          <a:xfrm>
            <a:off x="2846162" y="1212475"/>
            <a:ext cx="2800813" cy="2404987"/>
          </a:xfrm>
          <a:prstGeom prst="rect">
            <a:avLst/>
          </a:prstGeom>
          <a:noFill/>
          <a:ln>
            <a:noFill/>
          </a:ln>
        </p:spPr>
      </p:pic>
      <p:cxnSp>
        <p:nvCxnSpPr>
          <p:cNvPr id="173" name="Google Shape;173;p30"/>
          <p:cNvCxnSpPr/>
          <p:nvPr/>
        </p:nvCxnSpPr>
        <p:spPr>
          <a:xfrm rot="10800000" flipH="1">
            <a:off x="1941650" y="896150"/>
            <a:ext cx="696900" cy="365100"/>
          </a:xfrm>
          <a:prstGeom prst="straightConnector1">
            <a:avLst/>
          </a:prstGeom>
          <a:noFill/>
          <a:ln w="38100" cap="flat" cmpd="sng">
            <a:solidFill>
              <a:srgbClr val="FF0000"/>
            </a:solidFill>
            <a:prstDash val="solid"/>
            <a:round/>
            <a:headEnd type="none" w="med" len="med"/>
            <a:tailEnd type="triangle" w="med" len="med"/>
          </a:ln>
        </p:spPr>
      </p:cxnSp>
      <p:sp>
        <p:nvSpPr>
          <p:cNvPr id="174" name="Google Shape;174;p30"/>
          <p:cNvSpPr txBox="1"/>
          <p:nvPr/>
        </p:nvSpPr>
        <p:spPr>
          <a:xfrm>
            <a:off x="3165400" y="3553725"/>
            <a:ext cx="2306700" cy="5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Side not binding ligand.</a:t>
            </a:r>
            <a:endParaRPr/>
          </a:p>
        </p:txBody>
      </p:sp>
      <p:sp>
        <p:nvSpPr>
          <p:cNvPr id="175" name="Google Shape;175;p30"/>
          <p:cNvSpPr txBox="1"/>
          <p:nvPr/>
        </p:nvSpPr>
        <p:spPr>
          <a:xfrm>
            <a:off x="6110488" y="3553725"/>
            <a:ext cx="2306700" cy="5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Side binding ligand.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1"/>
          <p:cNvPicPr preferRelativeResize="0"/>
          <p:nvPr/>
        </p:nvPicPr>
        <p:blipFill>
          <a:blip r:embed="rId3">
            <a:alphaModFix/>
          </a:blip>
          <a:stretch>
            <a:fillRect/>
          </a:stretch>
        </p:blipFill>
        <p:spPr>
          <a:xfrm>
            <a:off x="1006600" y="2482338"/>
            <a:ext cx="3867150" cy="2181225"/>
          </a:xfrm>
          <a:prstGeom prst="rect">
            <a:avLst/>
          </a:prstGeom>
          <a:noFill/>
          <a:ln>
            <a:noFill/>
          </a:ln>
        </p:spPr>
      </p:pic>
      <p:sp>
        <p:nvSpPr>
          <p:cNvPr id="181" name="Google Shape;181;p31"/>
          <p:cNvSpPr txBox="1"/>
          <p:nvPr/>
        </p:nvSpPr>
        <p:spPr>
          <a:xfrm>
            <a:off x="791800" y="142900"/>
            <a:ext cx="7703400" cy="101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Section 3B: Evolutionary Conservation.</a:t>
            </a:r>
            <a:endParaRPr sz="2400">
              <a:solidFill>
                <a:schemeClr val="dk1"/>
              </a:solidFill>
            </a:endParaRPr>
          </a:p>
          <a:p>
            <a:pPr marL="0" lvl="0" indent="0" algn="ctr" rtl="0">
              <a:spcBef>
                <a:spcPts val="0"/>
              </a:spcBef>
              <a:spcAft>
                <a:spcPts val="0"/>
              </a:spcAft>
              <a:buNone/>
            </a:pPr>
            <a:r>
              <a:rPr lang="en" sz="2400">
                <a:solidFill>
                  <a:schemeClr val="dk1"/>
                </a:solidFill>
              </a:rPr>
              <a:t>Conservation of Lys15 and contact with ligand.</a:t>
            </a:r>
            <a:endParaRPr sz="2400">
              <a:solidFill>
                <a:schemeClr val="dk1"/>
              </a:solidFill>
            </a:endParaRPr>
          </a:p>
        </p:txBody>
      </p:sp>
      <p:sp>
        <p:nvSpPr>
          <p:cNvPr id="182" name="Google Shape;182;p31"/>
          <p:cNvSpPr txBox="1"/>
          <p:nvPr/>
        </p:nvSpPr>
        <p:spPr>
          <a:xfrm>
            <a:off x="704950" y="1154500"/>
            <a:ext cx="7877100" cy="686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Lysine 15 is identified with yellow halos (using </a:t>
            </a:r>
            <a:r>
              <a:rPr lang="en" sz="1800" b="1"/>
              <a:t>Find</a:t>
            </a:r>
            <a:r>
              <a:rPr lang="en" sz="1800"/>
              <a:t> in FirstGlance). This snapshot shows that Lysine 15 is highly conserved, and that its sidechain contacts the ligand tolcapone (ball and stick) near its hydroxyls (</a:t>
            </a:r>
            <a:r>
              <a:rPr lang="en" sz="1800">
                <a:solidFill>
                  <a:srgbClr val="FF0000"/>
                </a:solidFill>
              </a:rPr>
              <a:t>red oxygens</a:t>
            </a:r>
            <a:r>
              <a:rPr lang="en" sz="1800"/>
              <a:t>).</a:t>
            </a:r>
            <a:endParaRPr sz="1800"/>
          </a:p>
        </p:txBody>
      </p:sp>
      <p:pic>
        <p:nvPicPr>
          <p:cNvPr id="183" name="Google Shape;183;p31"/>
          <p:cNvPicPr preferRelativeResize="0"/>
          <p:nvPr/>
        </p:nvPicPr>
        <p:blipFill rotWithShape="1">
          <a:blip r:embed="rId4">
            <a:alphaModFix/>
          </a:blip>
          <a:srcRect/>
          <a:stretch/>
        </p:blipFill>
        <p:spPr>
          <a:xfrm>
            <a:off x="5180250" y="3942670"/>
            <a:ext cx="2862900" cy="720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 sz="3600" b="0" i="0" u="none" strike="noStrike" cap="none">
                <a:solidFill>
                  <a:schemeClr val="dk2"/>
                </a:solidFill>
                <a:latin typeface="Arial"/>
                <a:ea typeface="Arial"/>
                <a:cs typeface="Arial"/>
                <a:sym typeface="Arial"/>
              </a:rPr>
              <a:t>Section 4: Hydrophobic/Polar</a:t>
            </a:r>
            <a:endParaRPr sz="3600"/>
          </a:p>
        </p:txBody>
      </p:sp>
      <p:sp>
        <p:nvSpPr>
          <p:cNvPr id="189" name="Google Shape;189;p32"/>
          <p:cNvSpPr txBox="1">
            <a:spLocks noGrp="1"/>
          </p:cNvSpPr>
          <p:nvPr>
            <p:ph type="body" idx="1"/>
          </p:nvPr>
        </p:nvSpPr>
        <p:spPr>
          <a:xfrm>
            <a:off x="457200" y="1009300"/>
            <a:ext cx="8229600" cy="8001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80000"/>
              </a:lnSpc>
              <a:spcBef>
                <a:spcPts val="0"/>
              </a:spcBef>
              <a:spcAft>
                <a:spcPts val="0"/>
              </a:spcAft>
              <a:buClr>
                <a:schemeClr val="dk1"/>
              </a:buClr>
              <a:buSzPts val="2000"/>
              <a:buFont typeface="Arial"/>
              <a:buChar char="•"/>
            </a:pPr>
            <a:r>
              <a:rPr lang="en" sz="2000" b="0" i="0" u="none" strike="noStrike" cap="none">
                <a:solidFill>
                  <a:schemeClr val="dk1"/>
                </a:solidFill>
                <a:latin typeface="Arial"/>
                <a:ea typeface="Arial"/>
                <a:cs typeface="Arial"/>
                <a:sym typeface="Arial"/>
              </a:rPr>
              <a:t>This protein has a mostly polar surface, consistent with it being </a:t>
            </a:r>
            <a:r>
              <a:rPr lang="en" sz="2000" b="1" i="0" u="none" strike="noStrike" cap="none">
                <a:solidFill>
                  <a:schemeClr val="dk1"/>
                </a:solidFill>
                <a:latin typeface="Arial"/>
                <a:ea typeface="Arial"/>
                <a:cs typeface="Arial"/>
                <a:sym typeface="Arial"/>
              </a:rPr>
              <a:t>water soluble</a:t>
            </a:r>
            <a:r>
              <a:rPr lang="en" sz="2000" b="0" i="0" u="none" strike="noStrike" cap="none">
                <a:solidFill>
                  <a:schemeClr val="dk1"/>
                </a:solidFill>
                <a:latin typeface="Arial"/>
                <a:ea typeface="Arial"/>
                <a:cs typeface="Arial"/>
                <a:sym typeface="Arial"/>
              </a:rPr>
              <a:t>. There are no large hydrophobic patches on its surface.</a:t>
            </a:r>
            <a:endParaRPr sz="2000"/>
          </a:p>
        </p:txBody>
      </p:sp>
      <p:pic>
        <p:nvPicPr>
          <p:cNvPr id="190" name="Google Shape;190;p32"/>
          <p:cNvPicPr preferRelativeResize="0"/>
          <p:nvPr/>
        </p:nvPicPr>
        <p:blipFill>
          <a:blip r:embed="rId3">
            <a:alphaModFix/>
          </a:blip>
          <a:stretch>
            <a:fillRect/>
          </a:stretch>
        </p:blipFill>
        <p:spPr>
          <a:xfrm>
            <a:off x="5383875" y="2038388"/>
            <a:ext cx="2966787" cy="2562225"/>
          </a:xfrm>
          <a:prstGeom prst="rect">
            <a:avLst/>
          </a:prstGeom>
          <a:noFill/>
          <a:ln>
            <a:noFill/>
          </a:ln>
        </p:spPr>
      </p:pic>
      <p:pic>
        <p:nvPicPr>
          <p:cNvPr id="191" name="Google Shape;191;p32"/>
          <p:cNvPicPr preferRelativeResize="0"/>
          <p:nvPr/>
        </p:nvPicPr>
        <p:blipFill>
          <a:blip r:embed="rId4">
            <a:alphaModFix/>
          </a:blip>
          <a:stretch>
            <a:fillRect/>
          </a:stretch>
        </p:blipFill>
        <p:spPr>
          <a:xfrm>
            <a:off x="2053250" y="2038388"/>
            <a:ext cx="2966775" cy="2532611"/>
          </a:xfrm>
          <a:prstGeom prst="rect">
            <a:avLst/>
          </a:prstGeom>
          <a:noFill/>
          <a:ln>
            <a:noFill/>
          </a:ln>
        </p:spPr>
      </p:pic>
      <p:sp>
        <p:nvSpPr>
          <p:cNvPr id="192" name="Google Shape;192;p32"/>
          <p:cNvSpPr txBox="1"/>
          <p:nvPr/>
        </p:nvSpPr>
        <p:spPr>
          <a:xfrm>
            <a:off x="2807038" y="4571000"/>
            <a:ext cx="2306700" cy="557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t>Side not binding ligand.</a:t>
            </a:r>
            <a:endParaRPr/>
          </a:p>
        </p:txBody>
      </p:sp>
      <p:sp>
        <p:nvSpPr>
          <p:cNvPr id="193" name="Google Shape;193;p32"/>
          <p:cNvSpPr txBox="1"/>
          <p:nvPr/>
        </p:nvSpPr>
        <p:spPr>
          <a:xfrm>
            <a:off x="5805188" y="4585800"/>
            <a:ext cx="2306700" cy="5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Side binding ligand.</a:t>
            </a:r>
            <a:endParaRPr/>
          </a:p>
        </p:txBody>
      </p:sp>
      <p:sp>
        <p:nvSpPr>
          <p:cNvPr id="194" name="Google Shape;194;p32"/>
          <p:cNvSpPr txBox="1"/>
          <p:nvPr/>
        </p:nvSpPr>
        <p:spPr>
          <a:xfrm>
            <a:off x="148600" y="2815300"/>
            <a:ext cx="1758300" cy="69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999999"/>
                </a:solidFill>
              </a:rPr>
              <a:t>Hydrophobic</a:t>
            </a:r>
            <a:endParaRPr sz="1800" b="1">
              <a:solidFill>
                <a:srgbClr val="999999"/>
              </a:solidFill>
            </a:endParaRPr>
          </a:p>
          <a:p>
            <a:pPr marL="0" lvl="0" indent="0">
              <a:spcBef>
                <a:spcPts val="0"/>
              </a:spcBef>
              <a:spcAft>
                <a:spcPts val="0"/>
              </a:spcAft>
              <a:buNone/>
            </a:pPr>
            <a:r>
              <a:rPr lang="en" sz="1800" b="1">
                <a:solidFill>
                  <a:srgbClr val="DB0CC6"/>
                </a:solidFill>
              </a:rPr>
              <a:t>Polar/Charged</a:t>
            </a:r>
            <a:endParaRPr sz="1800" b="1">
              <a:solidFill>
                <a:srgbClr val="DB0CC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 sz="4000" b="0" i="0" u="none" strike="noStrike" cap="none">
                <a:solidFill>
                  <a:schemeClr val="dk2"/>
                </a:solidFill>
                <a:latin typeface="Arial"/>
                <a:ea typeface="Arial"/>
                <a:cs typeface="Arial"/>
                <a:sym typeface="Arial"/>
              </a:rPr>
              <a:t>Section </a:t>
            </a:r>
            <a:r>
              <a:rPr lang="en" sz="4000"/>
              <a:t>5</a:t>
            </a:r>
            <a:r>
              <a:rPr lang="en" sz="4000" b="0" i="0" u="none" strike="noStrike" cap="none">
                <a:solidFill>
                  <a:schemeClr val="dk2"/>
                </a:solidFill>
                <a:latin typeface="Arial"/>
                <a:ea typeface="Arial"/>
                <a:cs typeface="Arial"/>
                <a:sym typeface="Arial"/>
              </a:rPr>
              <a:t>: Hydrophobic Core</a:t>
            </a:r>
            <a:endParaRPr/>
          </a:p>
        </p:txBody>
      </p:sp>
      <p:sp>
        <p:nvSpPr>
          <p:cNvPr id="200" name="Google Shape;200;p33"/>
          <p:cNvSpPr txBox="1">
            <a:spLocks noGrp="1"/>
          </p:cNvSpPr>
          <p:nvPr>
            <p:ph type="body" idx="1"/>
          </p:nvPr>
        </p:nvSpPr>
        <p:spPr>
          <a:xfrm>
            <a:off x="457200" y="1200150"/>
            <a:ext cx="3442800" cy="800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 sz="2400" b="0" i="0" u="none" strike="noStrike" cap="none">
                <a:solidFill>
                  <a:schemeClr val="dk1"/>
                </a:solidFill>
                <a:latin typeface="Arial"/>
                <a:ea typeface="Arial"/>
                <a:cs typeface="Arial"/>
                <a:sym typeface="Arial"/>
              </a:rPr>
              <a:t>Each domain has a hydrophobic core (</a:t>
            </a:r>
            <a:r>
              <a:rPr lang="en" sz="2400" b="0" i="0" u="none" strike="noStrike" cap="none">
                <a:solidFill>
                  <a:srgbClr val="FF0000"/>
                </a:solidFill>
                <a:latin typeface="Arial"/>
                <a:ea typeface="Arial"/>
                <a:cs typeface="Arial"/>
                <a:sym typeface="Arial"/>
              </a:rPr>
              <a:t>circled in red</a:t>
            </a:r>
            <a:r>
              <a:rPr lang="en" sz="2400" b="0" i="0" u="none" strike="noStrike" cap="none">
                <a:solidFill>
                  <a:schemeClr val="dk1"/>
                </a:solidFill>
                <a:latin typeface="Arial"/>
                <a:ea typeface="Arial"/>
                <a:cs typeface="Arial"/>
                <a:sym typeface="Arial"/>
              </a:rPr>
              <a:t>).</a:t>
            </a:r>
            <a:endParaRPr/>
          </a:p>
        </p:txBody>
      </p:sp>
      <p:pic>
        <p:nvPicPr>
          <p:cNvPr id="201" name="Google Shape;201;p33"/>
          <p:cNvPicPr preferRelativeResize="0"/>
          <p:nvPr/>
        </p:nvPicPr>
        <p:blipFill>
          <a:blip r:embed="rId3">
            <a:alphaModFix/>
          </a:blip>
          <a:stretch>
            <a:fillRect/>
          </a:stretch>
        </p:blipFill>
        <p:spPr>
          <a:xfrm>
            <a:off x="4946023" y="1505400"/>
            <a:ext cx="3932450" cy="3262950"/>
          </a:xfrm>
          <a:prstGeom prst="rect">
            <a:avLst/>
          </a:prstGeom>
          <a:noFill/>
          <a:ln>
            <a:noFill/>
          </a:ln>
        </p:spPr>
      </p:pic>
      <p:sp>
        <p:nvSpPr>
          <p:cNvPr id="202" name="Google Shape;202;p33"/>
          <p:cNvSpPr/>
          <p:nvPr/>
        </p:nvSpPr>
        <p:spPr>
          <a:xfrm>
            <a:off x="5515773" y="2479356"/>
            <a:ext cx="1209125" cy="1306800"/>
          </a:xfrm>
          <a:custGeom>
            <a:avLst/>
            <a:gdLst/>
            <a:ahLst/>
            <a:cxnLst/>
            <a:rect l="0" t="0" r="0" b="0"/>
            <a:pathLst>
              <a:path w="48365" h="52272" extrusionOk="0">
                <a:moveTo>
                  <a:pt x="27966" y="1061"/>
                </a:moveTo>
                <a:cubicBezTo>
                  <a:pt x="20554" y="1338"/>
                  <a:pt x="5840" y="-875"/>
                  <a:pt x="1746" y="2389"/>
                </a:cubicBezTo>
                <a:cubicBezTo>
                  <a:pt x="-2347" y="5653"/>
                  <a:pt x="2299" y="14338"/>
                  <a:pt x="3405" y="20644"/>
                </a:cubicBezTo>
                <a:cubicBezTo>
                  <a:pt x="4511" y="26950"/>
                  <a:pt x="5231" y="34971"/>
                  <a:pt x="8384" y="40226"/>
                </a:cubicBezTo>
                <a:cubicBezTo>
                  <a:pt x="11537" y="45481"/>
                  <a:pt x="18839" y="52949"/>
                  <a:pt x="22324" y="52175"/>
                </a:cubicBezTo>
                <a:cubicBezTo>
                  <a:pt x="25809" y="51401"/>
                  <a:pt x="25975" y="39397"/>
                  <a:pt x="29294" y="35580"/>
                </a:cubicBezTo>
                <a:cubicBezTo>
                  <a:pt x="32613" y="31763"/>
                  <a:pt x="39196" y="33422"/>
                  <a:pt x="42238" y="29273"/>
                </a:cubicBezTo>
                <a:cubicBezTo>
                  <a:pt x="45281" y="25124"/>
                  <a:pt x="46885" y="15444"/>
                  <a:pt x="47549" y="10687"/>
                </a:cubicBezTo>
                <a:cubicBezTo>
                  <a:pt x="48213" y="5930"/>
                  <a:pt x="49485" y="2334"/>
                  <a:pt x="46221" y="730"/>
                </a:cubicBezTo>
                <a:cubicBezTo>
                  <a:pt x="42957" y="-874"/>
                  <a:pt x="35379" y="785"/>
                  <a:pt x="27966" y="1061"/>
                </a:cubicBezTo>
                <a:close/>
              </a:path>
            </a:pathLst>
          </a:custGeom>
          <a:noFill/>
          <a:ln w="38100" cap="flat" cmpd="sng">
            <a:solidFill>
              <a:srgbClr val="FF0000"/>
            </a:solidFill>
            <a:prstDash val="solid"/>
            <a:round/>
            <a:headEnd type="none" w="med" len="med"/>
            <a:tailEnd type="none" w="med" len="med"/>
          </a:ln>
        </p:spPr>
      </p:sp>
      <p:sp>
        <p:nvSpPr>
          <p:cNvPr id="203" name="Google Shape;203;p33"/>
          <p:cNvSpPr/>
          <p:nvPr/>
        </p:nvSpPr>
        <p:spPr>
          <a:xfrm>
            <a:off x="7052312" y="2578569"/>
            <a:ext cx="1353100" cy="1356600"/>
          </a:xfrm>
          <a:custGeom>
            <a:avLst/>
            <a:gdLst/>
            <a:ahLst/>
            <a:cxnLst/>
            <a:rect l="0" t="0" r="0" b="0"/>
            <a:pathLst>
              <a:path w="54124" h="54264" extrusionOk="0">
                <a:moveTo>
                  <a:pt x="6998" y="9373"/>
                </a:moveTo>
                <a:cubicBezTo>
                  <a:pt x="4896" y="14241"/>
                  <a:pt x="5449" y="24419"/>
                  <a:pt x="4343" y="29951"/>
                </a:cubicBezTo>
                <a:cubicBezTo>
                  <a:pt x="3237" y="35483"/>
                  <a:pt x="-1078" y="38692"/>
                  <a:pt x="360" y="42564"/>
                </a:cubicBezTo>
                <a:cubicBezTo>
                  <a:pt x="1798" y="46436"/>
                  <a:pt x="7662" y="51360"/>
                  <a:pt x="12972" y="53185"/>
                </a:cubicBezTo>
                <a:cubicBezTo>
                  <a:pt x="18283" y="55010"/>
                  <a:pt x="26304" y="54014"/>
                  <a:pt x="32223" y="53516"/>
                </a:cubicBezTo>
                <a:cubicBezTo>
                  <a:pt x="38142" y="53018"/>
                  <a:pt x="44891" y="52686"/>
                  <a:pt x="48486" y="50197"/>
                </a:cubicBezTo>
                <a:cubicBezTo>
                  <a:pt x="52082" y="47708"/>
                  <a:pt x="54958" y="42785"/>
                  <a:pt x="53796" y="38581"/>
                </a:cubicBezTo>
                <a:cubicBezTo>
                  <a:pt x="52634" y="34377"/>
                  <a:pt x="43784" y="29011"/>
                  <a:pt x="41516" y="24973"/>
                </a:cubicBezTo>
                <a:cubicBezTo>
                  <a:pt x="39248" y="20935"/>
                  <a:pt x="42511" y="18169"/>
                  <a:pt x="40188" y="14352"/>
                </a:cubicBezTo>
                <a:cubicBezTo>
                  <a:pt x="37865" y="10535"/>
                  <a:pt x="31448" y="4339"/>
                  <a:pt x="27576" y="2071"/>
                </a:cubicBezTo>
                <a:cubicBezTo>
                  <a:pt x="23704" y="-197"/>
                  <a:pt x="20385" y="-474"/>
                  <a:pt x="16955" y="743"/>
                </a:cubicBezTo>
                <a:cubicBezTo>
                  <a:pt x="13525" y="1960"/>
                  <a:pt x="9100" y="4505"/>
                  <a:pt x="6998" y="9373"/>
                </a:cubicBezTo>
                <a:close/>
              </a:path>
            </a:pathLst>
          </a:custGeom>
          <a:noFill/>
          <a:ln w="38100" cap="flat" cmpd="sng">
            <a:solidFill>
              <a:srgbClr val="FF0000"/>
            </a:solidFill>
            <a:prstDash val="solid"/>
            <a:round/>
            <a:headEnd type="none" w="med" len="med"/>
            <a:tailEnd type="none" w="med" len="med"/>
          </a:ln>
        </p:spPr>
      </p:sp>
      <p:pic>
        <p:nvPicPr>
          <p:cNvPr id="204" name="Google Shape;204;p33"/>
          <p:cNvPicPr preferRelativeResize="0"/>
          <p:nvPr/>
        </p:nvPicPr>
        <p:blipFill>
          <a:blip r:embed="rId4">
            <a:alphaModFix/>
          </a:blip>
          <a:stretch>
            <a:fillRect/>
          </a:stretch>
        </p:blipFill>
        <p:spPr>
          <a:xfrm>
            <a:off x="650938" y="2852700"/>
            <a:ext cx="3895725" cy="933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 sz="3000" b="0" i="0" u="none" strike="noStrike" cap="none">
                <a:solidFill>
                  <a:schemeClr val="dk2"/>
                </a:solidFill>
                <a:latin typeface="Arial"/>
                <a:ea typeface="Arial"/>
                <a:cs typeface="Arial"/>
                <a:sym typeface="Arial"/>
              </a:rPr>
              <a:t>Section </a:t>
            </a:r>
            <a:r>
              <a:rPr lang="en" sz="3000"/>
              <a:t>6</a:t>
            </a:r>
            <a:r>
              <a:rPr lang="en" sz="3000" b="0" i="0" u="none" strike="noStrike" cap="none">
                <a:solidFill>
                  <a:schemeClr val="dk2"/>
                </a:solidFill>
                <a:latin typeface="Arial"/>
                <a:ea typeface="Arial"/>
                <a:cs typeface="Arial"/>
                <a:sym typeface="Arial"/>
              </a:rPr>
              <a:t>: Charge</a:t>
            </a:r>
            <a:endParaRPr sz="3000"/>
          </a:p>
        </p:txBody>
      </p:sp>
      <p:sp>
        <p:nvSpPr>
          <p:cNvPr id="210" name="Google Shape;210;p34"/>
          <p:cNvSpPr txBox="1">
            <a:spLocks noGrp="1"/>
          </p:cNvSpPr>
          <p:nvPr>
            <p:ph type="body" idx="1"/>
          </p:nvPr>
        </p:nvSpPr>
        <p:spPr>
          <a:xfrm>
            <a:off x="419100" y="860775"/>
            <a:ext cx="8305800" cy="9144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The </a:t>
            </a:r>
            <a:r>
              <a:rPr lang="en" sz="1800"/>
              <a:t>ligand-binding side is largely devoid of charge. The side not binding ligand has many charges, but no large regions that are all </a:t>
            </a:r>
            <a:r>
              <a:rPr lang="en" sz="1800">
                <a:solidFill>
                  <a:srgbClr val="FF0000"/>
                </a:solidFill>
              </a:rPr>
              <a:t>negative</a:t>
            </a:r>
            <a:r>
              <a:rPr lang="en" sz="1800"/>
              <a:t> or all </a:t>
            </a:r>
            <a:r>
              <a:rPr lang="en" sz="1800">
                <a:solidFill>
                  <a:srgbClr val="0000FF"/>
                </a:solidFill>
              </a:rPr>
              <a:t>positive</a:t>
            </a:r>
            <a:r>
              <a:rPr lang="en" sz="1800"/>
              <a:t>.</a:t>
            </a:r>
            <a:endParaRPr sz="1800"/>
          </a:p>
        </p:txBody>
      </p:sp>
      <p:sp>
        <p:nvSpPr>
          <p:cNvPr id="211" name="Google Shape;211;p34"/>
          <p:cNvSpPr txBox="1"/>
          <p:nvPr/>
        </p:nvSpPr>
        <p:spPr>
          <a:xfrm>
            <a:off x="284325" y="114700"/>
            <a:ext cx="1663800" cy="6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Font typeface="Arial"/>
              <a:buNone/>
            </a:pPr>
            <a:r>
              <a:rPr lang="en" sz="2400" b="1" i="0" u="none" strike="noStrike" cap="none">
                <a:solidFill>
                  <a:srgbClr val="0000FF"/>
                </a:solidFill>
                <a:latin typeface="Arial"/>
                <a:ea typeface="Arial"/>
                <a:cs typeface="Arial"/>
                <a:sym typeface="Arial"/>
              </a:rPr>
              <a:t>Cationic +</a:t>
            </a:r>
            <a:endParaRPr/>
          </a:p>
          <a:p>
            <a:pPr marL="0" marR="0" lvl="0" indent="0" algn="l" rtl="0">
              <a:lnSpc>
                <a:spcPct val="100000"/>
              </a:lnSpc>
              <a:spcBef>
                <a:spcPts val="0"/>
              </a:spcBef>
              <a:spcAft>
                <a:spcPts val="0"/>
              </a:spcAft>
              <a:buClr>
                <a:srgbClr val="FF0000"/>
              </a:buClr>
              <a:buFont typeface="Arial"/>
              <a:buNone/>
            </a:pPr>
            <a:r>
              <a:rPr lang="en" sz="2400" b="1" i="0" u="none" strike="noStrike" cap="none">
                <a:solidFill>
                  <a:srgbClr val="FF0000"/>
                </a:solidFill>
                <a:latin typeface="Arial"/>
                <a:ea typeface="Arial"/>
                <a:cs typeface="Arial"/>
                <a:sym typeface="Arial"/>
              </a:rPr>
              <a:t>Anionic -</a:t>
            </a:r>
            <a:endParaRPr/>
          </a:p>
        </p:txBody>
      </p:sp>
      <p:pic>
        <p:nvPicPr>
          <p:cNvPr id="212" name="Google Shape;212;p34"/>
          <p:cNvPicPr preferRelativeResize="0"/>
          <p:nvPr/>
        </p:nvPicPr>
        <p:blipFill>
          <a:blip r:embed="rId3">
            <a:alphaModFix/>
          </a:blip>
          <a:stretch>
            <a:fillRect/>
          </a:stretch>
        </p:blipFill>
        <p:spPr>
          <a:xfrm>
            <a:off x="184750" y="1775175"/>
            <a:ext cx="3419693" cy="2723725"/>
          </a:xfrm>
          <a:prstGeom prst="rect">
            <a:avLst/>
          </a:prstGeom>
          <a:noFill/>
          <a:ln>
            <a:noFill/>
          </a:ln>
        </p:spPr>
      </p:pic>
      <p:pic>
        <p:nvPicPr>
          <p:cNvPr id="213" name="Google Shape;213;p34"/>
          <p:cNvPicPr preferRelativeResize="0"/>
          <p:nvPr/>
        </p:nvPicPr>
        <p:blipFill>
          <a:blip r:embed="rId4">
            <a:alphaModFix/>
          </a:blip>
          <a:stretch>
            <a:fillRect/>
          </a:stretch>
        </p:blipFill>
        <p:spPr>
          <a:xfrm>
            <a:off x="7313876" y="2468550"/>
            <a:ext cx="1597800" cy="1412325"/>
          </a:xfrm>
          <a:prstGeom prst="rect">
            <a:avLst/>
          </a:prstGeom>
          <a:noFill/>
          <a:ln>
            <a:noFill/>
          </a:ln>
        </p:spPr>
      </p:pic>
      <p:sp>
        <p:nvSpPr>
          <p:cNvPr id="214" name="Google Shape;214;p34"/>
          <p:cNvSpPr txBox="1"/>
          <p:nvPr/>
        </p:nvSpPr>
        <p:spPr>
          <a:xfrm>
            <a:off x="852613" y="4498900"/>
            <a:ext cx="2306700" cy="5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Side not binding ligand.</a:t>
            </a:r>
            <a:endParaRPr/>
          </a:p>
        </p:txBody>
      </p:sp>
      <p:sp>
        <p:nvSpPr>
          <p:cNvPr id="215" name="Google Shape;215;p34"/>
          <p:cNvSpPr txBox="1"/>
          <p:nvPr/>
        </p:nvSpPr>
        <p:spPr>
          <a:xfrm>
            <a:off x="3731750" y="4498900"/>
            <a:ext cx="3582000" cy="5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Side binding ligands. Lysine 15 is marked with yellow halos (see Section 11D)</a:t>
            </a:r>
            <a:endParaRPr/>
          </a:p>
        </p:txBody>
      </p:sp>
      <p:sp>
        <p:nvSpPr>
          <p:cNvPr id="216" name="Google Shape;216;p34"/>
          <p:cNvSpPr txBox="1"/>
          <p:nvPr/>
        </p:nvSpPr>
        <p:spPr>
          <a:xfrm>
            <a:off x="7463624" y="3916600"/>
            <a:ext cx="1381800" cy="46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Showing ligands bound.</a:t>
            </a:r>
            <a:endParaRPr/>
          </a:p>
        </p:txBody>
      </p:sp>
      <p:pic>
        <p:nvPicPr>
          <p:cNvPr id="217" name="Google Shape;217;p34"/>
          <p:cNvPicPr preferRelativeResize="0"/>
          <p:nvPr/>
        </p:nvPicPr>
        <p:blipFill>
          <a:blip r:embed="rId5">
            <a:alphaModFix/>
          </a:blip>
          <a:stretch>
            <a:fillRect/>
          </a:stretch>
        </p:blipFill>
        <p:spPr>
          <a:xfrm>
            <a:off x="3865575" y="1775175"/>
            <a:ext cx="3318894" cy="2723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 sz="3000" b="0" i="0" u="none" strike="noStrike" cap="none">
                <a:solidFill>
                  <a:schemeClr val="dk2"/>
                </a:solidFill>
                <a:latin typeface="Arial"/>
                <a:ea typeface="Arial"/>
                <a:cs typeface="Arial"/>
                <a:sym typeface="Arial"/>
              </a:rPr>
              <a:t>Section </a:t>
            </a:r>
            <a:r>
              <a:rPr lang="en" sz="3000"/>
              <a:t>7</a:t>
            </a:r>
            <a:r>
              <a:rPr lang="en" sz="3000" b="0" i="0" u="none" strike="noStrike" cap="none">
                <a:solidFill>
                  <a:schemeClr val="dk2"/>
                </a:solidFill>
                <a:latin typeface="Arial"/>
                <a:ea typeface="Arial"/>
                <a:cs typeface="Arial"/>
                <a:sym typeface="Arial"/>
              </a:rPr>
              <a:t>: Cation-Pi Interaction</a:t>
            </a:r>
            <a:endParaRPr sz="3000"/>
          </a:p>
        </p:txBody>
      </p:sp>
      <p:pic>
        <p:nvPicPr>
          <p:cNvPr id="223" name="Google Shape;223;p35"/>
          <p:cNvPicPr preferRelativeResize="0"/>
          <p:nvPr/>
        </p:nvPicPr>
        <p:blipFill>
          <a:blip r:embed="rId3">
            <a:alphaModFix/>
          </a:blip>
          <a:stretch>
            <a:fillRect/>
          </a:stretch>
        </p:blipFill>
        <p:spPr>
          <a:xfrm>
            <a:off x="3067847" y="2631272"/>
            <a:ext cx="2375401" cy="2219425"/>
          </a:xfrm>
          <a:prstGeom prst="rect">
            <a:avLst/>
          </a:prstGeom>
          <a:noFill/>
          <a:ln>
            <a:noFill/>
          </a:ln>
        </p:spPr>
      </p:pic>
      <p:sp>
        <p:nvSpPr>
          <p:cNvPr id="224" name="Google Shape;224;p35"/>
          <p:cNvSpPr txBox="1"/>
          <p:nvPr/>
        </p:nvSpPr>
        <p:spPr>
          <a:xfrm>
            <a:off x="4381300" y="2671850"/>
            <a:ext cx="1642800" cy="55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Phe33 chain A</a:t>
            </a:r>
            <a:endParaRPr/>
          </a:p>
        </p:txBody>
      </p:sp>
      <p:sp>
        <p:nvSpPr>
          <p:cNvPr id="225" name="Google Shape;225;p35"/>
          <p:cNvSpPr txBox="1"/>
          <p:nvPr/>
        </p:nvSpPr>
        <p:spPr>
          <a:xfrm>
            <a:off x="2348225" y="4074125"/>
            <a:ext cx="1526700" cy="55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Lys70 chain A</a:t>
            </a:r>
            <a:endParaRPr/>
          </a:p>
        </p:txBody>
      </p:sp>
      <p:pic>
        <p:nvPicPr>
          <p:cNvPr id="226" name="Google Shape;226;p35"/>
          <p:cNvPicPr preferRelativeResize="0"/>
          <p:nvPr/>
        </p:nvPicPr>
        <p:blipFill>
          <a:blip r:embed="rId4">
            <a:alphaModFix/>
          </a:blip>
          <a:stretch>
            <a:fillRect/>
          </a:stretch>
        </p:blipFill>
        <p:spPr>
          <a:xfrm>
            <a:off x="797975" y="1122200"/>
            <a:ext cx="6915150" cy="1295400"/>
          </a:xfrm>
          <a:prstGeom prst="rect">
            <a:avLst/>
          </a:prstGeom>
          <a:noFill/>
          <a:ln>
            <a:noFill/>
          </a:ln>
        </p:spPr>
      </p:pic>
      <p:sp>
        <p:nvSpPr>
          <p:cNvPr id="227" name="Google Shape;227;p35"/>
          <p:cNvSpPr txBox="1"/>
          <p:nvPr/>
        </p:nvSpPr>
        <p:spPr>
          <a:xfrm>
            <a:off x="6225050" y="3373638"/>
            <a:ext cx="1526700" cy="734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400" b="1">
                <a:solidFill>
                  <a:srgbClr val="666666"/>
                </a:solidFill>
              </a:rPr>
              <a:t>C</a:t>
            </a:r>
            <a:r>
              <a:rPr lang="en" sz="2400" b="1">
                <a:solidFill>
                  <a:schemeClr val="dk1"/>
                </a:solidFill>
              </a:rPr>
              <a:t>, </a:t>
            </a:r>
            <a:r>
              <a:rPr lang="en" sz="2400" b="1">
                <a:solidFill>
                  <a:srgbClr val="FF0000"/>
                </a:solidFill>
              </a:rPr>
              <a:t>O</a:t>
            </a:r>
            <a:r>
              <a:rPr lang="en" sz="2400" b="1">
                <a:solidFill>
                  <a:schemeClr val="dk1"/>
                </a:solidFill>
              </a:rPr>
              <a:t>, </a:t>
            </a:r>
            <a:r>
              <a:rPr lang="en" sz="2400" b="1">
                <a:solidFill>
                  <a:srgbClr val="0000FF"/>
                </a:solidFill>
              </a:rPr>
              <a:t>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1203</Words>
  <Application>Microsoft Office PowerPoint</Application>
  <PresentationFormat>On-screen Show (16:9)</PresentationFormat>
  <Paragraphs>109</Paragraphs>
  <Slides>17</Slides>
  <Notes>17</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17</vt:i4>
      </vt:variant>
    </vt:vector>
  </HeadingPairs>
  <TitlesOfParts>
    <vt:vector size="20" baseType="lpstr">
      <vt:lpstr>Arial</vt:lpstr>
      <vt:lpstr>Simple Light</vt:lpstr>
      <vt:lpstr>Default Design</vt:lpstr>
      <vt:lpstr>Demonstration Report for Jeff Osborne of  CHEM-405  Biochemistry I</vt:lpstr>
      <vt:lpstr>Section 1: Identity. Report for CHEM-405 Biochemistry I</vt:lpstr>
      <vt:lpstr>Section 2: Composition </vt:lpstr>
      <vt:lpstr>PowerPoint Presentation</vt:lpstr>
      <vt:lpstr>PowerPoint Presentation</vt:lpstr>
      <vt:lpstr>Section 4: Hydrophobic/Polar</vt:lpstr>
      <vt:lpstr>Section 5: Hydrophobic Core</vt:lpstr>
      <vt:lpstr>Section 6: Charge</vt:lpstr>
      <vt:lpstr>Section 7: Cation-Pi Interaction</vt:lpstr>
      <vt:lpstr>PowerPoint Presentation</vt:lpstr>
      <vt:lpstr>PowerPoint Presentation</vt:lpstr>
      <vt:lpstr>Section 10: Noncovalent Bonds</vt:lpstr>
      <vt:lpstr>Section 11A: How Structure Supports Function</vt:lpstr>
      <vt:lpstr>Section 11B: How Structure Supports Function. Background for tolcapone ligand</vt:lpstr>
      <vt:lpstr>Section 11C: How Structure Supports Function. Ligand binding sites.</vt:lpstr>
      <vt:lpstr>PowerPoint Presentation</vt:lpstr>
      <vt:lpstr>Section 11E: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Demonstration Report for Jeff Osborne of  CHEM-405  Biochemistry I</dc:title>
  <cp:lastModifiedBy>Osborne, Jeffrey P.</cp:lastModifiedBy>
  <cp:revision>3</cp:revision>
  <dcterms:modified xsi:type="dcterms:W3CDTF">2018-08-26T22:43:42Z</dcterms:modified>
</cp:coreProperties>
</file>