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01380144_3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f01380144_3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01380144_3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f01380144_3_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f01380144_3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f01380144_3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01380144_3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f01380144_3_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Google Shape;115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4572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9144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13716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182880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idx="1" type="body"/>
          </p:nvPr>
        </p:nvSpPr>
        <p:spPr>
          <a:xfrm>
            <a:off x="385850" y="2192631"/>
            <a:ext cx="8229600" cy="22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following slides demonstrate molecular animations generated with the PolyView3D server.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 txBox="1"/>
          <p:nvPr/>
        </p:nvSpPr>
        <p:spPr>
          <a:xfrm>
            <a:off x="6089650" y="6078537"/>
            <a:ext cx="236537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FirstGlance.Jmol.Org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/>
        </p:nvSpPr>
        <p:spPr>
          <a:xfrm>
            <a:off x="1508125" y="4475162"/>
            <a:ext cx="7132637" cy="20621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C00"/>
              </a:buClr>
              <a:buFont typeface="Calibri"/>
              <a:buNone/>
            </a:pPr>
            <a:r>
              <a:rPr b="1" i="0" lang="en-US" sz="3200" u="none">
                <a:solidFill>
                  <a:srgbClr val="00DC00"/>
                </a:solidFill>
                <a:latin typeface="Calibri"/>
                <a:ea typeface="Calibri"/>
                <a:cs typeface="Calibri"/>
                <a:sym typeface="Calibri"/>
              </a:rPr>
              <a:t>Gal 4 Transcriptional</a:t>
            </a:r>
            <a:r>
              <a:rPr b="1" i="0" lang="en-US" sz="3200" u="none">
                <a:solidFill>
                  <a:srgbClr val="007C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3200" u="none">
                <a:solidFill>
                  <a:srgbClr val="16DED4"/>
                </a:solidFill>
                <a:latin typeface="Calibri"/>
                <a:ea typeface="Calibri"/>
                <a:cs typeface="Calibri"/>
                <a:sym typeface="Calibri"/>
              </a:rPr>
              <a:t>Regulator Protein.</a:t>
            </a:r>
            <a:endParaRPr>
              <a:solidFill>
                <a:srgbClr val="16DED4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DNA Double Helix (</a:t>
            </a:r>
            <a:r>
              <a:rPr b="1" i="0" lang="en-US" sz="3200" u="none">
                <a:solidFill>
                  <a:srgbClr val="CFD400"/>
                </a:solidFill>
                <a:latin typeface="Calibri"/>
                <a:ea typeface="Calibri"/>
                <a:cs typeface="Calibri"/>
                <a:sym typeface="Calibri"/>
              </a:rPr>
              <a:t>Chain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b="1" i="0" lang="en-US" sz="3200" u="none">
                <a:solidFill>
                  <a:srgbClr val="EE00AC"/>
                </a:solidFill>
                <a:latin typeface="Calibri"/>
                <a:ea typeface="Calibri"/>
                <a:cs typeface="Calibri"/>
                <a:sym typeface="Calibri"/>
              </a:rPr>
              <a:t>Chain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00BE"/>
              </a:buClr>
              <a:buFont typeface="Calibri"/>
              <a:buNone/>
            </a:pPr>
            <a:r>
              <a:rPr b="1" i="0" lang="en-US" sz="3200" u="none">
                <a:solidFill>
                  <a:srgbClr val="1200BE"/>
                </a:solidFill>
                <a:latin typeface="Calibri"/>
                <a:ea typeface="Calibri"/>
                <a:cs typeface="Calibri"/>
                <a:sym typeface="Calibri"/>
              </a:rPr>
              <a:t>Lysine 18 </a:t>
            </a: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sits in DNA Major Groove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recognizing </a:t>
            </a:r>
            <a:r>
              <a:rPr b="1" i="0" lang="en-US" sz="3200" u="none">
                <a:solidFill>
                  <a:srgbClr val="D00000"/>
                </a:solidFill>
                <a:latin typeface="Calibri"/>
                <a:ea typeface="Calibri"/>
                <a:cs typeface="Calibri"/>
                <a:sym typeface="Calibri"/>
              </a:rPr>
              <a:t>CGG</a:t>
            </a:r>
            <a:r>
              <a:rPr b="1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66" name="Google Shape;166;p26"/>
          <p:cNvSpPr txBox="1"/>
          <p:nvPr/>
        </p:nvSpPr>
        <p:spPr>
          <a:xfrm>
            <a:off x="6107125" y="6119462"/>
            <a:ext cx="25797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Calibri"/>
              <a:buNone/>
            </a:pPr>
            <a:r>
              <a:rPr b="0" i="0" lang="en-US" sz="1800" u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Martz – May 2010 – 1d66</a:t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538" y="58225"/>
            <a:ext cx="4416925" cy="441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/>
        </p:nvSpPr>
        <p:spPr>
          <a:xfrm>
            <a:off x="5784850" y="6165850"/>
            <a:ext cx="28035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b="0" i="0" lang="en-US" sz="1800" u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Martz – May 2010 – 1d66</a:t>
            </a:r>
            <a:endParaRPr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650" y="-216775"/>
            <a:ext cx="6079400" cy="60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1703387" y="4784725"/>
            <a:ext cx="6022975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Animation Created by </a:t>
            </a:r>
            <a:r>
              <a:rPr b="1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Polyview-3D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(using PyMOL)</a:t>
            </a:r>
            <a:endParaRPr/>
          </a:p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5449887" y="488950"/>
            <a:ext cx="3287700" cy="41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5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Enolase (4enl) colored by evolutionary conservation with ConSurf.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360° rotation by </a:t>
            </a:r>
            <a:r>
              <a:rPr b="1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PolyView-3D </a:t>
            </a: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PyMOL.</a:t>
            </a:r>
            <a:endParaRPr/>
          </a:p>
        </p:txBody>
      </p:sp>
      <p:pic>
        <p:nvPicPr>
          <p:cNvPr id="182" name="Google Shape;1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387" y="5003800"/>
            <a:ext cx="5160900" cy="9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6437313" y="6048800"/>
            <a:ext cx="23655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FirstGlance.Jmol.Org</a:t>
            </a:r>
            <a:endParaRPr/>
          </a:p>
        </p:txBody>
      </p:sp>
      <p:sp>
        <p:nvSpPr>
          <p:cNvPr id="184" name="Google Shape;184;p2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300" y="57963"/>
            <a:ext cx="4601475" cy="48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/>
          <p:nvPr>
            <p:ph idx="1" type="body"/>
          </p:nvPr>
        </p:nvSpPr>
        <p:spPr>
          <a:xfrm>
            <a:off x="457200" y="4755125"/>
            <a:ext cx="8229600" cy="18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29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Mechanosensitive channel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29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Animation by </a:t>
            </a:r>
            <a:r>
              <a:rPr b="1" i="0" lang="en-US" sz="29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Polyview-3D </a:t>
            </a:r>
            <a:r>
              <a:rPr b="0" i="0" lang="en-US" sz="29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PyMOL</a:t>
            </a:r>
            <a:endParaRPr/>
          </a:p>
          <a:p>
            <a:pPr indent="-342900" lvl="0" marL="342900" marR="0" rtl="0" algn="ctr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29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(Morph between 2oau &amp; 2vv5)</a:t>
            </a:r>
            <a:endParaRPr/>
          </a:p>
        </p:txBody>
      </p:sp>
      <p:sp>
        <p:nvSpPr>
          <p:cNvPr id="191" name="Google Shape;191;p29"/>
          <p:cNvSpPr txBox="1"/>
          <p:nvPr/>
        </p:nvSpPr>
        <p:spPr>
          <a:xfrm>
            <a:off x="6403975" y="6264275"/>
            <a:ext cx="23653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FirstGlance.Jmol.Org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825" y="79750"/>
            <a:ext cx="4624050" cy="46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/>
          <p:nvPr>
            <p:ph idx="1" type="body"/>
          </p:nvPr>
        </p:nvSpPr>
        <p:spPr>
          <a:xfrm>
            <a:off x="457200" y="466725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PolyView3D: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in FirstGlance, click on </a:t>
            </a:r>
            <a:r>
              <a:rPr b="0" i="1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How?</a:t>
            </a:r>
            <a:r>
              <a:rPr b="0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next to </a:t>
            </a:r>
            <a:r>
              <a:rPr b="0" i="1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this view and paste it into a presentation,</a:t>
            </a:r>
            <a:r>
              <a:rPr b="0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the bottom of the lower left panel.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ConSurf: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1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Evolutionary Conservation </a:t>
            </a:r>
            <a:r>
              <a:rPr b="0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</a:t>
            </a:r>
            <a:r>
              <a:rPr b="0" i="1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r>
              <a:rPr b="0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tab of FirstGlance.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Morphs: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Proteopedia.Org, search for Morphs. That article explains how to make them.</a:t>
            </a:r>
            <a:endParaRPr/>
          </a:p>
        </p:txBody>
      </p:sp>
      <p:sp>
        <p:nvSpPr>
          <p:cNvPr id="199" name="Google Shape;199;p30"/>
          <p:cNvSpPr txBox="1"/>
          <p:nvPr/>
        </p:nvSpPr>
        <p:spPr>
          <a:xfrm>
            <a:off x="6403975" y="6264275"/>
            <a:ext cx="23653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FirstGlance.Jmol.Org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