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9" r:id="rId7"/>
    <p:sldId id="260" r:id="rId8"/>
    <p:sldId id="262" r:id="rId9"/>
    <p:sldId id="263" r:id="rId10"/>
    <p:sldId id="264" r:id="rId11"/>
    <p:sldId id="265" r:id="rId12"/>
    <p:sldId id="266" r:id="rId13"/>
    <p:sldId id="267" r:id="rId14"/>
    <p:sldId id="268"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4" autoAdjust="0"/>
    <p:restoredTop sz="94660"/>
  </p:normalViewPr>
  <p:slideViewPr>
    <p:cSldViewPr>
      <p:cViewPr varScale="1">
        <p:scale>
          <a:sx n="103" d="100"/>
          <a:sy n="103" d="100"/>
        </p:scale>
        <p:origin x="-19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BEA4FF-60D1-4960-B7A5-0C570A4D68AC}"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BEA4FF-60D1-4960-B7A5-0C570A4D68AC}"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BEA4FF-60D1-4960-B7A5-0C570A4D68AC}"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BEA4FF-60D1-4960-B7A5-0C570A4D68AC}"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BEA4FF-60D1-4960-B7A5-0C570A4D68AC}"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BEA4FF-60D1-4960-B7A5-0C570A4D68AC}" type="datetimeFigureOut">
              <a:rPr lang="en-US" smtClean="0"/>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BEA4FF-60D1-4960-B7A5-0C570A4D68AC}" type="datetimeFigureOut">
              <a:rPr lang="en-US" smtClean="0"/>
              <a:t>1/18/2011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BEA4FF-60D1-4960-B7A5-0C570A4D68AC}" type="datetimeFigureOut">
              <a:rPr lang="en-US" smtClean="0"/>
              <a:t>1/18/2011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EA4FF-60D1-4960-B7A5-0C570A4D68AC}" type="datetimeFigureOut">
              <a:rPr lang="en-US" smtClean="0"/>
              <a:t>1/18/2011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BEA4FF-60D1-4960-B7A5-0C570A4D68AC}" type="datetimeFigureOut">
              <a:rPr lang="en-US" smtClean="0"/>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BEA4FF-60D1-4960-B7A5-0C570A4D68AC}" type="datetimeFigureOut">
              <a:rPr lang="en-US" smtClean="0"/>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A070CB-B2BE-4D50-8972-B1DC38ECD02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BEA4FF-60D1-4960-B7A5-0C570A4D68AC}" type="datetimeFigureOut">
              <a:rPr lang="en-US" smtClean="0"/>
              <a:t>1/18/2011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A070CB-B2BE-4D50-8972-B1DC38ECD02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www.youtube.com/watch?v=OZBPaazJXT0"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youtube.com/watch?v=1jgBVF-p5co&amp;feature=relmf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youtube.com/watch?v=6HuZo0rW34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EniVhiOc8R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 Use</a:t>
            </a:r>
            <a:endParaRPr lang="en-US" dirty="0"/>
          </a:p>
        </p:txBody>
      </p:sp>
      <p:pic>
        <p:nvPicPr>
          <p:cNvPr id="6" name="Content Placeholder 5" descr="pill_bottle_and_pills1.jpg"/>
          <p:cNvPicPr>
            <a:picLocks noGrp="1" noChangeAspect="1"/>
          </p:cNvPicPr>
          <p:nvPr>
            <p:ph idx="1"/>
          </p:nvPr>
        </p:nvPicPr>
        <p:blipFill>
          <a:blip r:embed="rId2" cstate="print"/>
          <a:stretch>
            <a:fillRect/>
          </a:stretch>
        </p:blipFill>
        <p:spPr>
          <a:xfrm>
            <a:off x="1981200" y="1828800"/>
            <a:ext cx="5410200" cy="3600427"/>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470025"/>
          </a:xfrm>
        </p:spPr>
        <p:txBody>
          <a:bodyPr/>
          <a:lstStyle/>
          <a:p>
            <a:r>
              <a:rPr lang="en-US" dirty="0" smtClean="0"/>
              <a:t>Discussion Question #3 </a:t>
            </a:r>
            <a:endParaRPr lang="en-US" dirty="0"/>
          </a:p>
        </p:txBody>
      </p:sp>
      <p:sp>
        <p:nvSpPr>
          <p:cNvPr id="5" name="Subtitle 4"/>
          <p:cNvSpPr>
            <a:spLocks noGrp="1"/>
          </p:cNvSpPr>
          <p:nvPr>
            <p:ph type="subTitle" idx="1"/>
          </p:nvPr>
        </p:nvSpPr>
        <p:spPr>
          <a:xfrm>
            <a:off x="533400" y="1752600"/>
            <a:ext cx="7620000" cy="4419600"/>
          </a:xfrm>
        </p:spPr>
        <p:txBody>
          <a:bodyPr>
            <a:normAutofit/>
          </a:bodyPr>
          <a:lstStyle/>
          <a:p>
            <a:pPr algn="l">
              <a:buFont typeface="Arial" pitchFamily="34" charset="0"/>
              <a:buChar char="•"/>
            </a:pPr>
            <a:r>
              <a:rPr lang="en-US" sz="2600" dirty="0" smtClean="0">
                <a:solidFill>
                  <a:schemeClr val="tx1"/>
                </a:solidFill>
              </a:rPr>
              <a:t> Medications are much more expensive in the United States than in other countries, and American pharmaceutical companies report some of the largest financial earnings each year. With this being said do you believe Eli Lilly’s donation to Manchester is out of generosity or a future business move for their company?</a:t>
            </a:r>
          </a:p>
          <a:p>
            <a:pPr algn="l">
              <a:buFont typeface="Arial" pitchFamily="34" charset="0"/>
              <a:buChar char="•"/>
            </a:pPr>
            <a:r>
              <a:rPr lang="en-US" dirty="0" smtClean="0">
                <a:solidFill>
                  <a:schemeClr val="tx1"/>
                </a:solidFill>
                <a:hlinkClick r:id="rId2"/>
              </a:rPr>
              <a:t>http://www.youtube.com/watch?v=OZBPaazJXT0</a:t>
            </a:r>
            <a:endParaRPr lang="en-US" dirty="0" smtClean="0">
              <a:solidFill>
                <a:schemeClr val="tx1"/>
              </a:solidFill>
            </a:endParaRPr>
          </a:p>
          <a:p>
            <a:pPr algn="l"/>
            <a:endParaRPr lang="en-US" dirty="0" smtClean="0">
              <a:solidFill>
                <a:schemeClr val="tx1"/>
              </a:solidFill>
            </a:endParaRPr>
          </a:p>
          <a:p>
            <a:pPr algn="l">
              <a:buFont typeface="Arial" pitchFamily="34" charset="0"/>
              <a:buChar char="•"/>
            </a:pPr>
            <a:endParaRPr lang="en-US"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Generic Versus Brand Name Drugs</a:t>
            </a:r>
            <a:endParaRPr lang="en-US" dirty="0"/>
          </a:p>
        </p:txBody>
      </p:sp>
      <p:sp>
        <p:nvSpPr>
          <p:cNvPr id="5" name="Content Placeholder 4"/>
          <p:cNvSpPr>
            <a:spLocks noGrp="1"/>
          </p:cNvSpPr>
          <p:nvPr>
            <p:ph idx="1"/>
          </p:nvPr>
        </p:nvSpPr>
        <p:spPr/>
        <p:txBody>
          <a:bodyPr>
            <a:normAutofit/>
          </a:bodyPr>
          <a:lstStyle/>
          <a:p>
            <a:r>
              <a:rPr lang="en-US" sz="2400" dirty="0" smtClean="0"/>
              <a:t>When a pharmaceutical company develops a new drug, it is patented and sold only by  that company under a single brand name. The patent expires after 20 years after which time any drug manufacturer can apply to the FDA to sell a generic form of the medication.</a:t>
            </a:r>
          </a:p>
          <a:p>
            <a:r>
              <a:rPr lang="en-US" sz="2400" dirty="0" smtClean="0"/>
              <a:t>According to data from the National association of Chain Drug Stores, in 2004 the average price of a brand name prescription was approximately $96.01, and the average price of a generic prescription was approximately $28.74 a savings of $67.27 per prescription.</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 #4</a:t>
            </a:r>
            <a:endParaRPr lang="en-US" dirty="0"/>
          </a:p>
        </p:txBody>
      </p:sp>
      <p:sp>
        <p:nvSpPr>
          <p:cNvPr id="3" name="Content Placeholder 2"/>
          <p:cNvSpPr>
            <a:spLocks noGrp="1"/>
          </p:cNvSpPr>
          <p:nvPr>
            <p:ph idx="1"/>
          </p:nvPr>
        </p:nvSpPr>
        <p:spPr/>
        <p:txBody>
          <a:bodyPr/>
          <a:lstStyle/>
          <a:p>
            <a:r>
              <a:rPr lang="en-US" dirty="0" smtClean="0"/>
              <a:t>Would you personally buy generic drugs over brand name drugs? Why?</a:t>
            </a:r>
          </a:p>
          <a:p>
            <a:endParaRPr lang="en-US" dirty="0"/>
          </a:p>
          <a:p>
            <a:r>
              <a:rPr lang="en-US" dirty="0" smtClean="0">
                <a:hlinkClick r:id="rId2"/>
              </a:rPr>
              <a:t>http://www.youtube.com/watch?v=1jgBVF-p5co&amp;feature=relmfu</a:t>
            </a:r>
            <a:endParaRPr lang="en-US" dirty="0" smtClean="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Common Problems associated with Medication Usage and the Elderly</a:t>
            </a:r>
            <a:endParaRPr lang="en-US" dirty="0"/>
          </a:p>
        </p:txBody>
      </p:sp>
      <p:sp>
        <p:nvSpPr>
          <p:cNvPr id="3" name="Content Placeholder 2"/>
          <p:cNvSpPr>
            <a:spLocks noGrp="1"/>
          </p:cNvSpPr>
          <p:nvPr>
            <p:ph idx="1"/>
          </p:nvPr>
        </p:nvSpPr>
        <p:spPr/>
        <p:txBody>
          <a:bodyPr>
            <a:normAutofit/>
          </a:bodyPr>
          <a:lstStyle/>
          <a:p>
            <a:r>
              <a:rPr lang="en-US" sz="2400" i="1" dirty="0" smtClean="0"/>
              <a:t>Drug Interactions</a:t>
            </a:r>
            <a:r>
              <a:rPr lang="en-US" sz="2400" dirty="0" smtClean="0"/>
              <a:t>: Occur when a drug that is taken affects a chemical in the body that breaks down another drug, either raising or lowering the blood level of the second drug. Common interactions include drug-drug, drug-alcohol, drug-food, and drug-herb interactions.</a:t>
            </a:r>
          </a:p>
          <a:p>
            <a:endParaRPr lang="en-US" sz="2400" dirty="0"/>
          </a:p>
          <a:p>
            <a:r>
              <a:rPr lang="en-US" sz="2400" i="1" dirty="0" smtClean="0"/>
              <a:t>Adverse Drug Effects: </a:t>
            </a:r>
            <a:r>
              <a:rPr lang="en-US" sz="2400" dirty="0" smtClean="0"/>
              <a:t>An undesirable or unexpected reaction produced by a medication. One example of an adverse drug effect is an allergic reaction to a drug, such as a rash or swelling. One study said adverse drug reactions kill roughly 100,000 people a year.</a:t>
            </a:r>
            <a:endParaRPr lang="en-US" sz="2400"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Problems Continued</a:t>
            </a:r>
            <a:endParaRPr lang="en-US" dirty="0"/>
          </a:p>
        </p:txBody>
      </p:sp>
      <p:sp>
        <p:nvSpPr>
          <p:cNvPr id="3" name="Content Placeholder 2"/>
          <p:cNvSpPr>
            <a:spLocks noGrp="1"/>
          </p:cNvSpPr>
          <p:nvPr>
            <p:ph idx="1"/>
          </p:nvPr>
        </p:nvSpPr>
        <p:spPr/>
        <p:txBody>
          <a:bodyPr>
            <a:normAutofit/>
          </a:bodyPr>
          <a:lstStyle/>
          <a:p>
            <a:r>
              <a:rPr lang="en-US" sz="2400" i="1" dirty="0" smtClean="0"/>
              <a:t>Compliance: </a:t>
            </a:r>
            <a:r>
              <a:rPr lang="en-US" sz="2400" dirty="0"/>
              <a:t>T</a:t>
            </a:r>
            <a:r>
              <a:rPr lang="en-US" sz="2400" dirty="0" smtClean="0"/>
              <a:t>he extent to which patients take medications as prescribed by their doctor.</a:t>
            </a:r>
          </a:p>
          <a:p>
            <a:endParaRPr lang="en-US" sz="2400" dirty="0"/>
          </a:p>
          <a:p>
            <a:r>
              <a:rPr lang="en-US" sz="2400" dirty="0" smtClean="0">
                <a:hlinkClick r:id="rId2"/>
              </a:rPr>
              <a:t>http://www.youtube.com/watch?v=6HuZo0rW34E</a:t>
            </a:r>
            <a:endParaRPr lang="en-US" sz="2400" dirty="0" smtClean="0"/>
          </a:p>
          <a:p>
            <a:endParaRPr lang="en-US" sz="2400" i="1" dirty="0"/>
          </a:p>
          <a:p>
            <a:r>
              <a:rPr lang="en-US" sz="2400" i="1" dirty="0" smtClean="0"/>
              <a:t>“Drugs don’t work in patients who don’t take them” 			-Everett Koop, MD-</a:t>
            </a:r>
            <a:endParaRPr lang="en-US" sz="240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470025"/>
          </a:xfrm>
        </p:spPr>
        <p:txBody>
          <a:bodyPr/>
          <a:lstStyle/>
          <a:p>
            <a:r>
              <a:rPr lang="en-US" dirty="0" smtClean="0"/>
              <a:t>Discussion Question #5</a:t>
            </a:r>
            <a:endParaRPr lang="en-US" dirty="0"/>
          </a:p>
        </p:txBody>
      </p:sp>
      <p:sp>
        <p:nvSpPr>
          <p:cNvPr id="3" name="Subtitle 2"/>
          <p:cNvSpPr>
            <a:spLocks noGrp="1"/>
          </p:cNvSpPr>
          <p:nvPr>
            <p:ph type="subTitle" idx="1"/>
          </p:nvPr>
        </p:nvSpPr>
        <p:spPr>
          <a:xfrm>
            <a:off x="914400" y="1600200"/>
            <a:ext cx="7162800" cy="4648200"/>
          </a:xfrm>
        </p:spPr>
        <p:txBody>
          <a:bodyPr/>
          <a:lstStyle/>
          <a:p>
            <a:pPr algn="l">
              <a:buFont typeface="Arial" pitchFamily="34" charset="0"/>
              <a:buChar char="•"/>
            </a:pPr>
            <a:r>
              <a:rPr lang="en-US" dirty="0" smtClean="0">
                <a:solidFill>
                  <a:schemeClr val="tx1"/>
                </a:solidFill>
              </a:rPr>
              <a:t>During your interview today at Timbercrest what kinds of medications did your older adult take? What was their reason for taking the medication? Did they express any emotional feelings about having to take medications?</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 #1</a:t>
            </a:r>
            <a:endParaRPr lang="en-US" dirty="0"/>
          </a:p>
        </p:txBody>
      </p:sp>
      <p:sp>
        <p:nvSpPr>
          <p:cNvPr id="3" name="Content Placeholder 2"/>
          <p:cNvSpPr>
            <a:spLocks noGrp="1"/>
          </p:cNvSpPr>
          <p:nvPr>
            <p:ph idx="1"/>
          </p:nvPr>
        </p:nvSpPr>
        <p:spPr/>
        <p:txBody>
          <a:bodyPr/>
          <a:lstStyle/>
          <a:p>
            <a:pPr algn="ctr"/>
            <a:r>
              <a:rPr lang="en-US" dirty="0" smtClean="0"/>
              <a:t>“Drugs represent one of the classical conundrums of life. We can’t live with them; we can’t live without them.” –John E. Morley-</a:t>
            </a:r>
          </a:p>
          <a:p>
            <a:pPr algn="ctr"/>
            <a:endParaRPr lang="en-US" dirty="0" smtClean="0"/>
          </a:p>
          <a:p>
            <a:pPr algn="ctr"/>
            <a:r>
              <a:rPr lang="en-US" dirty="0" smtClean="0"/>
              <a:t>What does this quote mean to you?</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Information</a:t>
            </a:r>
            <a:endParaRPr lang="en-US" dirty="0"/>
          </a:p>
        </p:txBody>
      </p:sp>
      <p:sp>
        <p:nvSpPr>
          <p:cNvPr id="3" name="Content Placeholder 2"/>
          <p:cNvSpPr>
            <a:spLocks noGrp="1"/>
          </p:cNvSpPr>
          <p:nvPr>
            <p:ph idx="1"/>
          </p:nvPr>
        </p:nvSpPr>
        <p:spPr/>
        <p:txBody>
          <a:bodyPr>
            <a:normAutofit lnSpcReduction="10000"/>
          </a:bodyPr>
          <a:lstStyle/>
          <a:p>
            <a:r>
              <a:rPr lang="en-US" dirty="0" smtClean="0"/>
              <a:t>A medication is a substance that treats, prevents, or reduces the symptoms or the progression of a disease.</a:t>
            </a:r>
          </a:p>
          <a:p>
            <a:r>
              <a:rPr lang="en-US" dirty="0" smtClean="0"/>
              <a:t>Medications are available in many forms. Most of us think of pills, capsules, or liquids, but medications can also be inhaled, applied to the skin, placed in the rectum, vagina, eye, or ear, placed under the tongue, or injected in the skin or deep into the muscle.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457200"/>
            <a:ext cx="7772400" cy="1470025"/>
          </a:xfrm>
        </p:spPr>
        <p:txBody>
          <a:bodyPr/>
          <a:lstStyle/>
          <a:p>
            <a:r>
              <a:rPr lang="en-US" dirty="0" smtClean="0"/>
              <a:t>Background Information Continued</a:t>
            </a:r>
            <a:endParaRPr lang="en-US" dirty="0"/>
          </a:p>
        </p:txBody>
      </p:sp>
      <p:sp>
        <p:nvSpPr>
          <p:cNvPr id="8" name="Subtitle 7"/>
          <p:cNvSpPr>
            <a:spLocks noGrp="1"/>
          </p:cNvSpPr>
          <p:nvPr>
            <p:ph type="subTitle" idx="1"/>
          </p:nvPr>
        </p:nvSpPr>
        <p:spPr>
          <a:xfrm>
            <a:off x="1143000" y="2057400"/>
            <a:ext cx="7162800" cy="3962400"/>
          </a:xfrm>
        </p:spPr>
        <p:txBody>
          <a:bodyPr/>
          <a:lstStyle/>
          <a:p>
            <a:pPr algn="l">
              <a:buFont typeface="Arial" pitchFamily="34" charset="0"/>
              <a:buChar char="•"/>
            </a:pPr>
            <a:r>
              <a:rPr lang="en-US" dirty="0">
                <a:solidFill>
                  <a:schemeClr val="tx1"/>
                </a:solidFill>
              </a:rPr>
              <a:t> </a:t>
            </a:r>
            <a:r>
              <a:rPr lang="en-US" dirty="0" smtClean="0">
                <a:solidFill>
                  <a:schemeClr val="tx1"/>
                </a:solidFill>
              </a:rPr>
              <a:t>Drugs may be sold in two ways; by prescription or over-the-counter.</a:t>
            </a:r>
          </a:p>
          <a:p>
            <a:pPr algn="l">
              <a:buFont typeface="Arial" pitchFamily="34" charset="0"/>
              <a:buChar char="•"/>
            </a:pPr>
            <a:r>
              <a:rPr lang="en-US" dirty="0" smtClean="0">
                <a:solidFill>
                  <a:schemeClr val="tx1"/>
                </a:solidFill>
              </a:rPr>
              <a:t> All medications have risks and benefits, and all have side effects, symptoms or problems that are not intended.</a:t>
            </a:r>
          </a:p>
          <a:p>
            <a:pPr algn="l">
              <a:buFont typeface="Arial" pitchFamily="34" charset="0"/>
              <a:buChar char="•"/>
            </a:pPr>
            <a:endParaRPr lang="en-US"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Elderly Adults; Prevalence of Medication Usage</a:t>
            </a:r>
            <a:endParaRPr lang="en-US" dirty="0"/>
          </a:p>
        </p:txBody>
      </p:sp>
      <p:sp>
        <p:nvSpPr>
          <p:cNvPr id="3" name="Content Placeholder 2"/>
          <p:cNvSpPr>
            <a:spLocks noGrp="1"/>
          </p:cNvSpPr>
          <p:nvPr>
            <p:ph idx="1"/>
          </p:nvPr>
        </p:nvSpPr>
        <p:spPr/>
        <p:txBody>
          <a:bodyPr>
            <a:normAutofit fontScale="92500"/>
          </a:bodyPr>
          <a:lstStyle/>
          <a:p>
            <a:r>
              <a:rPr lang="en-US" sz="2700" dirty="0" smtClean="0"/>
              <a:t>The National Health and Nutrition Examination Survey reported that 84 percent of individuals 65 years of age and older used at least one prescription medication in the past month, and almost half used at least three.</a:t>
            </a:r>
          </a:p>
          <a:p>
            <a:r>
              <a:rPr lang="en-US" sz="2700" dirty="0" smtClean="0"/>
              <a:t>Older women reported higher drug use than older men.</a:t>
            </a:r>
          </a:p>
          <a:p>
            <a:r>
              <a:rPr lang="en-US" sz="2700" dirty="0" smtClean="0"/>
              <a:t>Ethnicity affects drug use: blacks used more prescription drugs than whites, and Mexican Americans used the least.</a:t>
            </a:r>
          </a:p>
          <a:p>
            <a:r>
              <a:rPr lang="en-US" sz="2800" dirty="0" smtClean="0"/>
              <a:t>In 2004, the most common health conditions for which drugs were prescribed were high cholesterol, high blood pressure, and pain relief.</a:t>
            </a:r>
          </a:p>
          <a:p>
            <a:endParaRPr lang="en-US" sz="2700"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 #2</a:t>
            </a:r>
            <a:endParaRPr lang="en-US" dirty="0"/>
          </a:p>
        </p:txBody>
      </p:sp>
      <p:sp>
        <p:nvSpPr>
          <p:cNvPr id="3" name="Content Placeholder 2"/>
          <p:cNvSpPr>
            <a:spLocks noGrp="1"/>
          </p:cNvSpPr>
          <p:nvPr>
            <p:ph idx="1"/>
          </p:nvPr>
        </p:nvSpPr>
        <p:spPr/>
        <p:txBody>
          <a:bodyPr/>
          <a:lstStyle/>
          <a:p>
            <a:r>
              <a:rPr lang="en-US" dirty="0" smtClean="0"/>
              <a:t>How many of your grandparents take medications? What are their aliments? How do they pay for the medications?</a:t>
            </a:r>
          </a:p>
          <a:p>
            <a:r>
              <a:rPr lang="en-US" dirty="0" smtClean="0">
                <a:hlinkClick r:id="rId2"/>
              </a:rPr>
              <a:t>http://www.youtube.com/watch?v=EniVhiOc8RE</a:t>
            </a:r>
            <a:endParaRPr lang="en-US"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001000" cy="1130300"/>
          </a:xfrm>
        </p:spPr>
        <p:txBody>
          <a:bodyPr>
            <a:normAutofit/>
          </a:bodyPr>
          <a:lstStyle/>
          <a:p>
            <a:pPr algn="ctr"/>
            <a:r>
              <a:rPr lang="en-US" sz="3600" dirty="0" smtClean="0"/>
              <a:t>Elder Medication Use and Cost</a:t>
            </a:r>
            <a:endParaRPr lang="en-US" sz="3600" dirty="0"/>
          </a:p>
        </p:txBody>
      </p:sp>
      <p:sp>
        <p:nvSpPr>
          <p:cNvPr id="3" name="Content Placeholder 2"/>
          <p:cNvSpPr>
            <a:spLocks noGrp="1"/>
          </p:cNvSpPr>
          <p:nvPr>
            <p:ph idx="1"/>
          </p:nvPr>
        </p:nvSpPr>
        <p:spPr>
          <a:xfrm>
            <a:off x="3657600" y="1524000"/>
            <a:ext cx="5029200" cy="4602163"/>
          </a:xfrm>
        </p:spPr>
        <p:txBody>
          <a:bodyPr>
            <a:normAutofit/>
          </a:bodyPr>
          <a:lstStyle/>
          <a:p>
            <a:r>
              <a:rPr lang="en-US" sz="2200" dirty="0" smtClean="0"/>
              <a:t>High drug use leads to high total drug costs. The proportion of the health care dollar spent on prescription drugs continues to rise faster than inflation. In a 13-year period from between 1990 and 2003, the nation’s expenditure on prescription drugs increased more than four times, from $40 billion to $180 billion.</a:t>
            </a:r>
          </a:p>
          <a:p>
            <a:r>
              <a:rPr lang="en-US" sz="2200" dirty="0" smtClean="0"/>
              <a:t>This equates to a average yearly cost of $2,322 for individuals 65 and older.</a:t>
            </a:r>
          </a:p>
        </p:txBody>
      </p:sp>
      <p:sp>
        <p:nvSpPr>
          <p:cNvPr id="4" name="Text Placeholder 3"/>
          <p:cNvSpPr>
            <a:spLocks noGrp="1"/>
          </p:cNvSpPr>
          <p:nvPr>
            <p:ph type="body" sz="half" idx="2"/>
          </p:nvPr>
        </p:nvSpPr>
        <p:spPr/>
        <p:txBody>
          <a:bodyPr/>
          <a:lstStyle/>
          <a:p>
            <a:endParaRPr lang="en-US" dirty="0"/>
          </a:p>
        </p:txBody>
      </p:sp>
      <p:pic>
        <p:nvPicPr>
          <p:cNvPr id="2050" name="Picture 2" descr="\\Cratus\Students\MRDeGolyer\My Documents\My Pictures\I-181-0350.jpg"/>
          <p:cNvPicPr>
            <a:picLocks noChangeAspect="1" noChangeArrowheads="1"/>
          </p:cNvPicPr>
          <p:nvPr/>
        </p:nvPicPr>
        <p:blipFill>
          <a:blip r:embed="rId2" cstate="print"/>
          <a:srcRect/>
          <a:stretch>
            <a:fillRect/>
          </a:stretch>
        </p:blipFill>
        <p:spPr bwMode="auto">
          <a:xfrm>
            <a:off x="456208" y="1447800"/>
            <a:ext cx="3156432" cy="4724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Ways for Paying for Medications</a:t>
            </a:r>
            <a:endParaRPr lang="en-US" dirty="0"/>
          </a:p>
        </p:txBody>
      </p:sp>
      <p:sp>
        <p:nvSpPr>
          <p:cNvPr id="6" name="Text Placeholder 5"/>
          <p:cNvSpPr>
            <a:spLocks noGrp="1"/>
          </p:cNvSpPr>
          <p:nvPr>
            <p:ph type="body" idx="1"/>
          </p:nvPr>
        </p:nvSpPr>
        <p:spPr/>
        <p:txBody>
          <a:bodyPr>
            <a:noAutofit/>
          </a:bodyPr>
          <a:lstStyle/>
          <a:p>
            <a:pPr algn="ctr"/>
            <a:r>
              <a:rPr lang="en-US" sz="3600" b="0" dirty="0" smtClean="0"/>
              <a:t>Medicaid</a:t>
            </a:r>
            <a:endParaRPr lang="en-US" sz="3600" b="0" dirty="0"/>
          </a:p>
        </p:txBody>
      </p:sp>
      <p:sp>
        <p:nvSpPr>
          <p:cNvPr id="7" name="Content Placeholder 6"/>
          <p:cNvSpPr>
            <a:spLocks noGrp="1"/>
          </p:cNvSpPr>
          <p:nvPr>
            <p:ph sz="half" idx="2"/>
          </p:nvPr>
        </p:nvSpPr>
        <p:spPr>
          <a:xfrm>
            <a:off x="457200" y="2209800"/>
            <a:ext cx="4040188" cy="3951288"/>
          </a:xfrm>
        </p:spPr>
        <p:txBody>
          <a:bodyPr/>
          <a:lstStyle/>
          <a:p>
            <a:r>
              <a:rPr lang="en-US" dirty="0" smtClean="0"/>
              <a:t>A program funded by the federal and state governments that pays for medical care for those who can’t afford it.</a:t>
            </a:r>
          </a:p>
          <a:p>
            <a:endParaRPr lang="en-US" dirty="0" smtClean="0"/>
          </a:p>
          <a:p>
            <a:pPr algn="ctr">
              <a:buNone/>
            </a:pPr>
            <a:r>
              <a:rPr lang="en-US" sz="3600" dirty="0" smtClean="0"/>
              <a:t>Out of Pocket</a:t>
            </a:r>
          </a:p>
          <a:p>
            <a:r>
              <a:rPr lang="en-US" dirty="0" smtClean="0"/>
              <a:t>Individuals provide payment from savings and earnings.</a:t>
            </a:r>
          </a:p>
          <a:p>
            <a:pPr algn="ctr">
              <a:buNone/>
            </a:pPr>
            <a:endParaRPr lang="en-US" sz="3600" dirty="0"/>
          </a:p>
        </p:txBody>
      </p:sp>
      <p:sp>
        <p:nvSpPr>
          <p:cNvPr id="8" name="Text Placeholder 7"/>
          <p:cNvSpPr>
            <a:spLocks noGrp="1"/>
          </p:cNvSpPr>
          <p:nvPr>
            <p:ph type="body" sz="quarter" idx="3"/>
          </p:nvPr>
        </p:nvSpPr>
        <p:spPr/>
        <p:txBody>
          <a:bodyPr>
            <a:noAutofit/>
          </a:bodyPr>
          <a:lstStyle/>
          <a:p>
            <a:pPr algn="ctr"/>
            <a:r>
              <a:rPr lang="en-US" sz="3600" b="0" dirty="0" smtClean="0"/>
              <a:t>Medicare</a:t>
            </a:r>
            <a:endParaRPr lang="en-US" sz="3600" b="0" dirty="0"/>
          </a:p>
        </p:txBody>
      </p:sp>
      <p:sp>
        <p:nvSpPr>
          <p:cNvPr id="9" name="Content Placeholder 8"/>
          <p:cNvSpPr>
            <a:spLocks noGrp="1"/>
          </p:cNvSpPr>
          <p:nvPr>
            <p:ph sz="quarter" idx="4"/>
          </p:nvPr>
        </p:nvSpPr>
        <p:spPr/>
        <p:txBody>
          <a:bodyPr/>
          <a:lstStyle/>
          <a:p>
            <a:r>
              <a:rPr lang="en-US" dirty="0" smtClean="0"/>
              <a:t>A federal program that pays for certain health care expenses for people 65 and older.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Health Care Cartoons</a:t>
            </a:r>
            <a:endParaRPr lang="en-US" dirty="0"/>
          </a:p>
        </p:txBody>
      </p:sp>
      <p:pic>
        <p:nvPicPr>
          <p:cNvPr id="4098" name="Picture 2" descr="\\Cratus\Students\MRDeGolyer\My Documents\My Pictures\us_healthcare.jpg"/>
          <p:cNvPicPr>
            <a:picLocks noGrp="1" noChangeAspect="1" noChangeArrowheads="1"/>
          </p:cNvPicPr>
          <p:nvPr>
            <p:ph sz="half" idx="1"/>
          </p:nvPr>
        </p:nvPicPr>
        <p:blipFill>
          <a:blip r:embed="rId2" cstate="print"/>
          <a:srcRect/>
          <a:stretch>
            <a:fillRect/>
          </a:stretch>
        </p:blipFill>
        <p:spPr bwMode="auto">
          <a:xfrm>
            <a:off x="457200" y="2538633"/>
            <a:ext cx="4038600" cy="2649096"/>
          </a:xfrm>
          <a:prstGeom prst="rect">
            <a:avLst/>
          </a:prstGeom>
          <a:noFill/>
        </p:spPr>
      </p:pic>
      <p:pic>
        <p:nvPicPr>
          <p:cNvPr id="4100" name="Picture 4" descr="\\Cratus\Students\MRDeGolyer\My Documents\My Pictures\cartoon1.jpg"/>
          <p:cNvPicPr>
            <a:picLocks noGrp="1" noChangeAspect="1" noChangeArrowheads="1"/>
          </p:cNvPicPr>
          <p:nvPr>
            <p:ph sz="half" idx="2"/>
          </p:nvPr>
        </p:nvPicPr>
        <p:blipFill>
          <a:blip r:embed="rId3" cstate="print"/>
          <a:srcRect/>
          <a:stretch>
            <a:fillRect/>
          </a:stretch>
        </p:blipFill>
        <p:spPr bwMode="auto">
          <a:xfrm>
            <a:off x="4762500" y="2420144"/>
            <a:ext cx="3810000" cy="2886075"/>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790</Words>
  <Application>Microsoft Office PowerPoint</Application>
  <PresentationFormat>On-screen Show (4:3)</PresentationFormat>
  <Paragraphs>53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Medication Use</vt:lpstr>
      <vt:lpstr>Discussion Question #1</vt:lpstr>
      <vt:lpstr>Background Information</vt:lpstr>
      <vt:lpstr>Background Information Continued</vt:lpstr>
      <vt:lpstr>Elderly Adults; Prevalence of Medication Usage</vt:lpstr>
      <vt:lpstr>Discussion Question #2</vt:lpstr>
      <vt:lpstr>Elder Medication Use and Cost</vt:lpstr>
      <vt:lpstr>Ways for Paying for Medications</vt:lpstr>
      <vt:lpstr>Health Care Cartoons</vt:lpstr>
      <vt:lpstr>Discussion Question #3 </vt:lpstr>
      <vt:lpstr>Generic Versus Brand Name Drugs</vt:lpstr>
      <vt:lpstr>Discussion Question #4</vt:lpstr>
      <vt:lpstr>Common Problems associated with Medication Usage and the Elderly</vt:lpstr>
      <vt:lpstr>Common Problems Continued</vt:lpstr>
      <vt:lpstr>Discussion Question #5</vt:lpstr>
    </vt:vector>
  </TitlesOfParts>
  <Company>Manchester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Medication Use</dc:title>
  <dc:creator>Matthew DeGolyer</dc:creator>
  <cp:lastModifiedBy>Matthew DeGolyer</cp:lastModifiedBy>
  <cp:revision>18</cp:revision>
  <dcterms:created xsi:type="dcterms:W3CDTF">2011-01-18T09:42:14Z</dcterms:created>
  <dcterms:modified xsi:type="dcterms:W3CDTF">2011-01-18T12:40:56Z</dcterms:modified>
</cp:coreProperties>
</file>