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6" r:id="rId3"/>
    <p:sldId id="259" r:id="rId4"/>
    <p:sldId id="274" r:id="rId5"/>
    <p:sldId id="257" r:id="rId6"/>
    <p:sldId id="261" r:id="rId7"/>
    <p:sldId id="270" r:id="rId8"/>
    <p:sldId id="267" r:id="rId9"/>
    <p:sldId id="260" r:id="rId10"/>
    <p:sldId id="262" r:id="rId11"/>
    <p:sldId id="271" r:id="rId12"/>
    <p:sldId id="268" r:id="rId13"/>
    <p:sldId id="266" r:id="rId14"/>
    <p:sldId id="263" r:id="rId15"/>
    <p:sldId id="272" r:id="rId16"/>
    <p:sldId id="269" r:id="rId17"/>
    <p:sldId id="264" r:id="rId18"/>
    <p:sldId id="265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0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10762355162921727"/>
          <c:y val="6.9408772492209322E-2"/>
          <c:w val="0.39805054093848091"/>
          <c:h val="0.78284150959217214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households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25</c:v>
                </c:pt>
                <c:pt idx="3">
                  <c:v>33</c:v>
                </c:pt>
                <c:pt idx="4">
                  <c:v>25</c:v>
                </c:pt>
                <c:pt idx="5">
                  <c:v>20</c:v>
                </c:pt>
                <c:pt idx="6">
                  <c:v>5</c:v>
                </c:pt>
                <c:pt idx="7">
                  <c:v>1.5</c:v>
                </c:pt>
                <c:pt idx="8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Income level (in ten thousands)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1.05</c:v>
                </c:pt>
                <c:pt idx="1">
                  <c:v>1.85</c:v>
                </c:pt>
                <c:pt idx="2">
                  <c:v>2.25</c:v>
                </c:pt>
                <c:pt idx="3">
                  <c:v>5.5</c:v>
                </c:pt>
                <c:pt idx="4">
                  <c:v>7.75</c:v>
                </c:pt>
                <c:pt idx="5">
                  <c:v>9.2000000000000011</c:v>
                </c:pt>
                <c:pt idx="6">
                  <c:v>16.7</c:v>
                </c:pt>
                <c:pt idx="7">
                  <c:v>25</c:v>
                </c:pt>
                <c:pt idx="8">
                  <c:v>35</c:v>
                </c:pt>
              </c:numCache>
            </c:numRef>
          </c:val>
        </c:ser>
        <c:shape val="cylinder"/>
        <c:axId val="80798464"/>
        <c:axId val="80800000"/>
        <c:axId val="68724928"/>
      </c:bar3DChart>
      <c:catAx>
        <c:axId val="80798464"/>
        <c:scaling>
          <c:orientation val="minMax"/>
        </c:scaling>
        <c:axPos val="b"/>
        <c:numFmt formatCode="General" sourceLinked="1"/>
        <c:tickLblPos val="nextTo"/>
        <c:crossAx val="80800000"/>
        <c:crosses val="autoZero"/>
        <c:auto val="1"/>
        <c:lblAlgn val="ctr"/>
        <c:lblOffset val="100"/>
      </c:catAx>
      <c:valAx>
        <c:axId val="80800000"/>
        <c:scaling>
          <c:orientation val="minMax"/>
        </c:scaling>
        <c:axPos val="l"/>
        <c:majorGridlines/>
        <c:numFmt formatCode="General" sourceLinked="1"/>
        <c:tickLblPos val="nextTo"/>
        <c:crossAx val="80798464"/>
        <c:crosses val="autoZero"/>
        <c:crossBetween val="between"/>
      </c:valAx>
      <c:serAx>
        <c:axId val="68724928"/>
        <c:scaling>
          <c:orientation val="minMax"/>
        </c:scaling>
        <c:delete val="1"/>
        <c:axPos val="b"/>
        <c:tickLblPos val="none"/>
        <c:crossAx val="80800000"/>
        <c:crosses val="autoZero"/>
      </c:serAx>
    </c:plotArea>
    <c:legend>
      <c:legendPos val="r"/>
      <c:layout>
        <c:manualLayout>
          <c:xMode val="edge"/>
          <c:yMode val="edge"/>
          <c:x val="0.53465627734033261"/>
          <c:y val="0.40149265432729997"/>
          <c:w val="0.30375890513685877"/>
          <c:h val="0.11421891707980952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FD99C87A-7648-4125-80BE-3AEADC2EF337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93B459E-EE19-4B3B-B59F-390C0F0B6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Education%20and%20Poverty%20Video.mp4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mustang.doe.state.in.us/TRENDS/flunch.cfm?year=2010" TargetMode="External"/><Relationship Id="rId7" Type="http://schemas.openxmlformats.org/officeDocument/2006/relationships/hyperlink" Target="http://www.ivillage.com/will-scigirls-help-girls-get-math-and-science/1-a-84463" TargetMode="External"/><Relationship Id="rId2" Type="http://schemas.openxmlformats.org/officeDocument/2006/relationships/hyperlink" Target="http://www.merriam-webster.com/dictionary/socioeconomi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ach-nology.com/tutorials/teaching/poverty" TargetMode="External"/><Relationship Id="rId5" Type="http://schemas.openxmlformats.org/officeDocument/2006/relationships/hyperlink" Target="http://www.apa.org/pi/ses/resources/publications/factsheet-education.aspx" TargetMode="External"/><Relationship Id="rId4" Type="http://schemas.openxmlformats.org/officeDocument/2006/relationships/hyperlink" Target="http://www.education.vic.gov.au/management/schooloperations/equity/disadvantage.htm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Diversity%20111\12%20Track%2012.wm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Education and Poverty Video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 advClick="0" advTm="3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200" dirty="0" smtClean="0"/>
              <a:t>Children of poverty generally achieve at </a:t>
            </a:r>
            <a:r>
              <a:rPr lang="en-US" sz="3600" b="1" dirty="0" smtClean="0"/>
              <a:t>lower levels </a:t>
            </a:r>
            <a:r>
              <a:rPr lang="en-US" sz="3200" dirty="0" smtClean="0"/>
              <a:t>than middle or upper classes.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Factors include learning behaviors, past experiences with education, and </a:t>
            </a:r>
            <a:r>
              <a:rPr lang="en-US" sz="3600" b="1" dirty="0" smtClean="0"/>
              <a:t>teacher attitudes</a:t>
            </a:r>
            <a:r>
              <a:rPr lang="en-US" dirty="0" smtClean="0"/>
              <a:t>.</a:t>
            </a:r>
            <a:r>
              <a:rPr lang="en-US" baseline="30000" dirty="0" smtClean="0"/>
              <a:t>6</a:t>
            </a:r>
            <a:endParaRPr lang="en-US" dirty="0"/>
          </a:p>
        </p:txBody>
      </p:sp>
    </p:spTree>
  </p:cSld>
  <p:clrMapOvr>
    <a:masterClrMapping/>
  </p:clrMapOvr>
  <p:transition spd="med" advClick="0" advTm="15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idsatcompu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2463"/>
            <a:ext cx="9144000" cy="6053071"/>
          </a:xfrm>
          <a:prstGeom prst="rect">
            <a:avLst/>
          </a:prstGeom>
        </p:spPr>
      </p:pic>
    </p:spTree>
  </p:cSld>
  <p:clrMapOvr>
    <a:masterClrMapping/>
  </p:clrMapOvr>
  <p:transition spd="med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“at-risk”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200" dirty="0" smtClean="0"/>
              <a:t>Refers to children who are likely to </a:t>
            </a:r>
            <a:r>
              <a:rPr lang="en-US" sz="3600" b="1" dirty="0" smtClean="0"/>
              <a:t>fail</a:t>
            </a:r>
            <a:r>
              <a:rPr lang="en-US" sz="3200" dirty="0" smtClean="0"/>
              <a:t> in school or in life because of their life’s </a:t>
            </a:r>
            <a:r>
              <a:rPr lang="en-US" sz="3600" b="1" dirty="0" smtClean="0"/>
              <a:t>social circumstances</a:t>
            </a:r>
            <a:r>
              <a:rPr lang="en-US" sz="3200" dirty="0" smtClean="0"/>
              <a:t>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600" b="1" dirty="0" smtClean="0"/>
              <a:t>Poverty</a:t>
            </a:r>
            <a:r>
              <a:rPr lang="en-US" sz="3200" dirty="0" smtClean="0"/>
              <a:t> is considered a major at-risk factor.</a:t>
            </a:r>
            <a:r>
              <a:rPr lang="en-US" sz="3200" baseline="30000" dirty="0" smtClean="0"/>
              <a:t>6</a:t>
            </a:r>
            <a:endParaRPr lang="en-US" sz="3200" dirty="0"/>
          </a:p>
        </p:txBody>
      </p:sp>
    </p:spTree>
  </p:cSld>
  <p:clrMapOvr>
    <a:masterClrMapping/>
  </p:clrMapOvr>
  <p:transition spd="med" advClick="0" advTm="14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Shawnee Middle School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2362200"/>
            <a:ext cx="6781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1 : 21</a:t>
            </a:r>
            <a:r>
              <a:rPr lang="en-US" sz="3600" dirty="0" smtClean="0"/>
              <a:t> </a:t>
            </a:r>
            <a:r>
              <a:rPr lang="en-US" sz="3200" dirty="0" smtClean="0"/>
              <a:t>teacher / student ratio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45 % are eligible for </a:t>
            </a:r>
            <a:r>
              <a:rPr lang="en-US" sz="3600" b="1" dirty="0" smtClean="0"/>
              <a:t>free lunch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49.9% </a:t>
            </a:r>
            <a:r>
              <a:rPr lang="en-US" sz="3600" b="1" dirty="0" smtClean="0"/>
              <a:t>passed</a:t>
            </a:r>
            <a:r>
              <a:rPr lang="en-US" sz="3200" dirty="0" smtClean="0"/>
              <a:t> both Math and English ISTEP+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Shawnee did not make </a:t>
            </a:r>
            <a:r>
              <a:rPr lang="en-US" sz="3600" b="1" dirty="0" smtClean="0"/>
              <a:t>Adequate Yearly Progress</a:t>
            </a:r>
            <a:r>
              <a:rPr lang="en-US" sz="3200" b="1" dirty="0" smtClean="0"/>
              <a:t> </a:t>
            </a:r>
            <a:r>
              <a:rPr lang="en-US" sz="3200" dirty="0" smtClean="0"/>
              <a:t>in 2009 – 10</a:t>
            </a:r>
            <a:r>
              <a:rPr lang="en-US" sz="3600" dirty="0" smtClean="0"/>
              <a:t>.</a:t>
            </a:r>
            <a:r>
              <a:rPr lang="en-US" sz="3600" baseline="30000" dirty="0" smtClean="0"/>
              <a:t>7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ransition spd="med" advClick="0" advTm="18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 to the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752600"/>
            <a:ext cx="6248400" cy="4953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200" dirty="0" smtClean="0"/>
              <a:t>Science classes require </a:t>
            </a:r>
            <a:r>
              <a:rPr lang="en-US" sz="3600" b="1" dirty="0" smtClean="0"/>
              <a:t>time</a:t>
            </a:r>
            <a:r>
              <a:rPr lang="en-US" sz="3200" dirty="0" smtClean="0"/>
              <a:t> and good </a:t>
            </a:r>
            <a:r>
              <a:rPr lang="en-US" sz="3600" b="1" dirty="0" smtClean="0"/>
              <a:t>study habits </a:t>
            </a:r>
            <a:r>
              <a:rPr lang="en-US" sz="3200" dirty="0" smtClean="0"/>
              <a:t>to be successful.</a:t>
            </a:r>
          </a:p>
          <a:p>
            <a:pPr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Children need to develop a strong </a:t>
            </a:r>
            <a:r>
              <a:rPr lang="en-US" sz="3600" b="1" dirty="0" smtClean="0"/>
              <a:t>work ethic</a:t>
            </a:r>
            <a:r>
              <a:rPr lang="en-US" sz="3200" dirty="0" smtClean="0"/>
              <a:t>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Home environment is </a:t>
            </a:r>
            <a:r>
              <a:rPr lang="en-US" sz="3600" b="1" dirty="0" smtClean="0"/>
              <a:t>crucial</a:t>
            </a:r>
            <a:r>
              <a:rPr lang="en-US" sz="3200" dirty="0" smtClean="0"/>
              <a:t> to developing these skills.</a:t>
            </a:r>
            <a:endParaRPr lang="en-US" sz="3200" dirty="0"/>
          </a:p>
        </p:txBody>
      </p:sp>
    </p:spTree>
  </p:cSld>
  <p:clrMapOvr>
    <a:masterClrMapping/>
  </p:clrMapOvr>
  <p:transition spd="med" advClick="0" advTm="1700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ience-experiment-8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 to the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2209800"/>
            <a:ext cx="6248400" cy="4191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/>
              <a:t>As described by the values shown previously,  different </a:t>
            </a:r>
            <a:r>
              <a:rPr lang="en-US" sz="3600" b="1" dirty="0" smtClean="0"/>
              <a:t>classes</a:t>
            </a:r>
            <a:r>
              <a:rPr lang="en-US" sz="3200" dirty="0" smtClean="0"/>
              <a:t> value </a:t>
            </a:r>
            <a:r>
              <a:rPr lang="en-US" sz="3600" b="1" dirty="0" smtClean="0"/>
              <a:t>education</a:t>
            </a:r>
            <a:r>
              <a:rPr lang="en-US" sz="3200" dirty="0" smtClean="0"/>
              <a:t> differently.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This causes differences in student </a:t>
            </a:r>
            <a:r>
              <a:rPr lang="en-US" sz="3600" b="1" dirty="0" smtClean="0"/>
              <a:t>attitudes</a:t>
            </a:r>
            <a:r>
              <a:rPr lang="en-US" sz="3200" dirty="0" smtClean="0"/>
              <a:t>, like unwillingness to complete assignments.</a:t>
            </a:r>
            <a:endParaRPr lang="en-US" sz="3200" dirty="0"/>
          </a:p>
        </p:txBody>
      </p:sp>
    </p:spTree>
  </p:cSld>
  <p:clrMapOvr>
    <a:masterClrMapping/>
  </p:clrMapOvr>
  <p:transition spd="med" advClick="0" advTm="160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Teachers can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905000"/>
            <a:ext cx="6705600" cy="44958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Have high </a:t>
            </a:r>
            <a:r>
              <a:rPr lang="en-US" sz="3200" b="1" dirty="0" smtClean="0"/>
              <a:t>expectations</a:t>
            </a:r>
            <a:r>
              <a:rPr lang="en-US" sz="2800" dirty="0" smtClean="0"/>
              <a:t> for all students.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Provide </a:t>
            </a:r>
            <a:r>
              <a:rPr lang="en-US" sz="3200" b="1" dirty="0" smtClean="0"/>
              <a:t>support</a:t>
            </a:r>
            <a:r>
              <a:rPr lang="en-US" sz="2800" dirty="0" smtClean="0"/>
              <a:t> to students and parents.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Emphasize that each student is </a:t>
            </a:r>
            <a:r>
              <a:rPr lang="en-US" sz="3200" b="1" dirty="0" smtClean="0"/>
              <a:t>unique</a:t>
            </a:r>
            <a:r>
              <a:rPr lang="en-US" sz="28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Create an environment and curriculum high in </a:t>
            </a:r>
            <a:r>
              <a:rPr lang="en-US" sz="3200" b="1" dirty="0" smtClean="0"/>
              <a:t>respect</a:t>
            </a:r>
            <a:r>
              <a:rPr lang="en-US" sz="2800" dirty="0" smtClean="0"/>
              <a:t>, self-esteem, and self-motivation.</a:t>
            </a:r>
            <a:r>
              <a:rPr lang="en-US" sz="2800" baseline="30000" dirty="0" smtClean="0"/>
              <a:t>6</a:t>
            </a:r>
            <a:endParaRPr lang="en-US" sz="2800" dirty="0"/>
          </a:p>
        </p:txBody>
      </p:sp>
    </p:spTree>
  </p:cSld>
  <p:clrMapOvr>
    <a:masterClrMapping/>
  </p:clrMapOvr>
  <p:transition advClick="0" advTm="2000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572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1.) Merriam-Webster Inc., Initials. (2008, December 11). </a:t>
            </a:r>
            <a:r>
              <a:rPr lang="en-US" sz="1400" i="1" dirty="0" smtClean="0"/>
              <a:t>socioeconomic</a:t>
            </a:r>
            <a:r>
              <a:rPr lang="en-US" sz="1400" dirty="0" smtClean="0"/>
              <a:t>. Retrieved from </a:t>
            </a:r>
            <a:r>
              <a:rPr lang="en-US" sz="1400" u="sng" dirty="0" smtClean="0">
                <a:hlinkClick r:id="rId2"/>
              </a:rPr>
              <a:t>http://www.merriamwebster.com/dictionary/socioeconomic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(Merriam-Webster Inc., 2008)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2.) State of Indiana - Div. of IT , Initials. (2010, December 17). </a:t>
            </a:r>
            <a:r>
              <a:rPr lang="en-US" sz="1400" i="1" dirty="0" smtClean="0"/>
              <a:t>Indiana free lunch percent 2009-10</a:t>
            </a:r>
            <a:r>
              <a:rPr lang="en-US" sz="1400" dirty="0" smtClean="0"/>
              <a:t>. Retrieved from </a:t>
            </a:r>
            <a:r>
              <a:rPr lang="en-US" sz="1400" u="sng" dirty="0" smtClean="0">
                <a:hlinkClick r:id="rId3"/>
              </a:rPr>
              <a:t>http://mustang.doe.state.in.us/TRENDS/flunch.cfm?year=2010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(State of Indiana - Div. of IT , 2003)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3.) Payne, R. (2001). </a:t>
            </a:r>
            <a:r>
              <a:rPr lang="en-US" sz="1400" i="1" dirty="0" smtClean="0"/>
              <a:t>A framework for understanding poverty</a:t>
            </a:r>
            <a:r>
              <a:rPr lang="en-US" sz="1400" dirty="0" smtClean="0"/>
              <a:t>. TX: aha! Processes Inc.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4.) State Government of Victoria , Initials. (2009, December 8). </a:t>
            </a:r>
            <a:r>
              <a:rPr lang="en-US" sz="1400" i="1" dirty="0" smtClean="0"/>
              <a:t>Understanding the needs of students from low socio-economic backgrounds</a:t>
            </a:r>
            <a:r>
              <a:rPr lang="en-US" sz="1400" dirty="0" smtClean="0"/>
              <a:t>. Retrieved from </a:t>
            </a:r>
            <a:r>
              <a:rPr lang="en-US" sz="1400" u="sng" dirty="0" smtClean="0">
                <a:hlinkClick r:id="rId4"/>
              </a:rPr>
              <a:t>http://www.education.vic.gov.au/management/schooloperations/equity/disadvantage.htm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(State Government of Victoria , 2006)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5.) </a:t>
            </a:r>
            <a:r>
              <a:rPr lang="en-US" sz="1400" dirty="0" err="1" smtClean="0"/>
              <a:t>AmericanPsychologicalAssociation</a:t>
            </a:r>
            <a:r>
              <a:rPr lang="en-US" sz="1400" dirty="0" smtClean="0"/>
              <a:t>, Initials. (2010, April 20). </a:t>
            </a:r>
            <a:r>
              <a:rPr lang="en-US" sz="1400" i="1" dirty="0" smtClean="0"/>
              <a:t>Fact sheet: education &amp; socioeconomic status</a:t>
            </a:r>
            <a:r>
              <a:rPr lang="en-US" sz="1400" dirty="0" smtClean="0"/>
              <a:t>. Retrieved from </a:t>
            </a:r>
            <a:r>
              <a:rPr lang="en-US" sz="1400" u="sng" dirty="0" smtClean="0">
                <a:hlinkClick r:id="rId5"/>
              </a:rPr>
              <a:t>http://www.apa.org/pi/ses/resources/publications/factsheet-education.aspx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</a:t>
            </a:r>
            <a:r>
              <a:rPr lang="en-US" sz="1400" dirty="0" err="1" smtClean="0"/>
              <a:t>AmericanPsychologicalAssociation</a:t>
            </a:r>
            <a:r>
              <a:rPr lang="en-US" sz="1400" dirty="0" smtClean="0"/>
              <a:t>, 1992)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6.) </a:t>
            </a:r>
            <a:r>
              <a:rPr lang="en-US" sz="1400" dirty="0" err="1" smtClean="0"/>
              <a:t>Teachnology</a:t>
            </a:r>
            <a:r>
              <a:rPr lang="en-US" sz="1400" dirty="0" smtClean="0"/>
              <a:t>, Inc., Initials. (2010, April 20). </a:t>
            </a:r>
            <a:r>
              <a:rPr lang="en-US" sz="1400" i="1" dirty="0" smtClean="0"/>
              <a:t>The effects of poverty on teaching and learning </a:t>
            </a:r>
            <a:r>
              <a:rPr lang="en-US" sz="1400" dirty="0" smtClean="0"/>
              <a:t>. Retrieved from </a:t>
            </a:r>
            <a:r>
              <a:rPr lang="en-US" sz="1400" u="sng" dirty="0" smtClean="0">
                <a:hlinkClick r:id="rId6"/>
              </a:rPr>
              <a:t>http://www.teach-nology.com/tutorials/teaching/poverty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</a:t>
            </a:r>
            <a:r>
              <a:rPr lang="en-US" sz="1400" dirty="0" err="1" smtClean="0"/>
              <a:t>Teachnology</a:t>
            </a:r>
            <a:r>
              <a:rPr lang="en-US" sz="1400" dirty="0" smtClean="0"/>
              <a:t>, Inc., 2010)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7.) </a:t>
            </a:r>
            <a:r>
              <a:rPr lang="en-US" sz="1400" i="1" dirty="0" smtClean="0"/>
              <a:t>Public school review</a:t>
            </a:r>
            <a:r>
              <a:rPr lang="en-US" sz="1400" dirty="0" smtClean="0"/>
              <a:t>. (2006, October 13). Retrieved from http://www.publicschoolreview.com/school_ov/school_id/27799 http://www.nytimes.com/2010/01/07/us/07south.html?_r=1 </a:t>
            </a:r>
            <a:r>
              <a:rPr lang="en-US" sz="1400" u="sng" dirty="0" smtClean="0">
                <a:hlinkClick r:id="rId7"/>
              </a:rPr>
              <a:t>http://www.ivillage.com/will-scigirls-help-girls-get-math-and-science/1-a-84463</a:t>
            </a: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 smtClean="0"/>
              <a:t>("Public school review," 2006)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http</a:t>
            </a:r>
            <a:r>
              <a:rPr lang="en-US" sz="1600" dirty="0" smtClean="0"/>
              <a:t>://www.nytimes.com/2010/01/07/us/07south.html?_r=1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http://www.ivillage.com/will-scigirls-help-girls-get-math-and-science/1-a-84463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http://www.youtube.com/watch?v=fpfpouLHp6c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http://collegelife.freedomblogging.com/2008/07/02/you-should-only-take-it-once-rightnot-anymore/293/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 advClick="0" advTm="800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id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144000"/>
          </a:xfrm>
          <a:prstGeom prst="rect">
            <a:avLst/>
          </a:prstGeom>
        </p:spPr>
      </p:pic>
    </p:spTree>
  </p:cSld>
  <p:clrMapOvr>
    <a:masterClrMapping/>
  </p:clrMapOvr>
  <p:transition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 Barr, Braden Julian, and Emily </a:t>
            </a:r>
            <a:r>
              <a:rPr lang="en-US" dirty="0" err="1" smtClean="0"/>
              <a:t>Ehlerding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Socioeconomic Status and the Sciences</a:t>
            </a:r>
            <a:endParaRPr lang="en-US" dirty="0"/>
          </a:p>
        </p:txBody>
      </p:sp>
      <p:pic>
        <p:nvPicPr>
          <p:cNvPr id="7" name="12 Track 12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304800" y="6324600"/>
            <a:ext cx="304800" cy="30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578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Dare you to Move</a:t>
            </a:r>
          </a:p>
          <a:p>
            <a:r>
              <a:rPr lang="en-US" sz="1000" dirty="0" err="1" smtClean="0"/>
              <a:t>Switchfoot</a:t>
            </a:r>
            <a:endParaRPr lang="en-US" sz="1000" dirty="0"/>
          </a:p>
        </p:txBody>
      </p:sp>
    </p:spTree>
  </p:cSld>
  <p:clrMapOvr>
    <a:masterClrMapping/>
  </p:clrMapOvr>
  <p:transition spd="med" advClick="0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8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Socioeconomic Status?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286000"/>
            <a:ext cx="5943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an </a:t>
            </a:r>
            <a:r>
              <a:rPr lang="en-US" sz="3600" b="1" dirty="0" smtClean="0"/>
              <a:t>economic</a:t>
            </a:r>
            <a:r>
              <a:rPr lang="en-US" sz="3200" dirty="0" smtClean="0"/>
              <a:t> and </a:t>
            </a:r>
            <a:r>
              <a:rPr lang="en-US" sz="3600" b="1" dirty="0" smtClean="0"/>
              <a:t>sociological</a:t>
            </a:r>
            <a:r>
              <a:rPr lang="en-US" sz="3200" dirty="0" smtClean="0"/>
              <a:t> combined total measure of a person's work experience and of an individual's or family’s economic and social position relative to others, based on </a:t>
            </a:r>
            <a:r>
              <a:rPr lang="en-US" sz="3600" b="1" dirty="0" smtClean="0"/>
              <a:t>income, education, and occupation.</a:t>
            </a:r>
            <a:r>
              <a:rPr lang="en-US" sz="3600" b="1" baseline="30000" dirty="0" smtClean="0"/>
              <a:t>1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</p:spTree>
  </p:cSld>
  <p:clrMapOvr>
    <a:masterClrMapping/>
  </p:clrMapOvr>
  <p:transition spd="med" advClick="0" advTm="22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udents_classroom_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</p:spPr>
      </p:pic>
    </p:spTree>
  </p:cSld>
  <p:clrMapOvr>
    <a:masterClrMapping/>
  </p:clrMapOvr>
  <p:transition spd="med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371600"/>
          <a:ext cx="10668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dirty="0" smtClean="0"/>
              <a:t>Socioeconomic Levels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 spd="med" advClick="0" advTm="17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Values by Class - Education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057400" y="2667000"/>
          <a:ext cx="65532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276600"/>
              </a:tblGrid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Poverty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Valued and revered as abstract</a:t>
                      </a:r>
                      <a:r>
                        <a:rPr lang="en-US" baseline="0" dirty="0" smtClean="0"/>
                        <a:t> but not as reality.</a:t>
                      </a:r>
                      <a:endParaRPr lang="en-US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Middle Class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Crucial for climbing</a:t>
                      </a:r>
                      <a:r>
                        <a:rPr lang="en-US" baseline="0" dirty="0" smtClean="0"/>
                        <a:t> ladder of success and making money.</a:t>
                      </a:r>
                      <a:endParaRPr lang="en-US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Wealthy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Necessary tradition for making and maintaining connections.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21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57200" y="685800"/>
            <a:ext cx="9836728" cy="5410200"/>
          </a:xfrm>
          <a:prstGeom prst="rect">
            <a:avLst/>
          </a:prstGeom>
        </p:spPr>
      </p:pic>
    </p:spTree>
  </p:cSld>
  <p:clrMapOvr>
    <a:masterClrMapping/>
  </p:clrMapOvr>
  <p:transition spd="med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Values by Class – </a:t>
            </a:r>
            <a:br>
              <a:rPr lang="en-US" dirty="0" smtClean="0"/>
            </a:br>
            <a:r>
              <a:rPr lang="en-US" dirty="0" smtClean="0"/>
              <a:t>Time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57400" y="2667000"/>
          <a:ext cx="6553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276600"/>
              </a:tblGrid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Poverty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most important.  Decisions made for moment based on feelings or survival.</a:t>
                      </a:r>
                      <a:endParaRPr lang="en-US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Middle Class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Future most important.  Decisions</a:t>
                      </a:r>
                      <a:r>
                        <a:rPr lang="en-US" baseline="0" dirty="0" smtClean="0"/>
                        <a:t> made against future ramifications.</a:t>
                      </a:r>
                      <a:endParaRPr lang="en-US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Wealthy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Traditions and history most important.  Decisions made partially on basis of tradition and decorum.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22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Set-Backs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000" dirty="0" smtClean="0"/>
              <a:t>Children’s initial reading and learning competence is linked with </a:t>
            </a:r>
            <a:r>
              <a:rPr lang="en-US" sz="3600" b="1" dirty="0" smtClean="0"/>
              <a:t>home environment</a:t>
            </a:r>
            <a:r>
              <a:rPr lang="en-US" sz="3000" dirty="0" smtClean="0"/>
              <a:t> and </a:t>
            </a:r>
            <a:r>
              <a:rPr lang="en-US" sz="3600" b="1" dirty="0" smtClean="0"/>
              <a:t>parent distress</a:t>
            </a:r>
            <a:r>
              <a:rPr lang="en-US" sz="3000" dirty="0" smtClean="0"/>
              <a:t>.</a:t>
            </a:r>
            <a:r>
              <a:rPr lang="en-US" sz="3000" baseline="30000" dirty="0" smtClean="0"/>
              <a:t>4</a:t>
            </a:r>
            <a:endParaRPr lang="en-US" sz="3000" dirty="0" smtClean="0"/>
          </a:p>
          <a:p>
            <a:pPr algn="ctr">
              <a:buNone/>
            </a:pPr>
            <a:endParaRPr lang="en-US" sz="3000" dirty="0" smtClean="0"/>
          </a:p>
          <a:p>
            <a:pPr algn="ctr">
              <a:buNone/>
            </a:pPr>
            <a:r>
              <a:rPr lang="en-US" sz="3000" dirty="0" smtClean="0"/>
              <a:t>This is due to the amount of </a:t>
            </a:r>
            <a:r>
              <a:rPr lang="en-US" sz="3600" b="1" dirty="0" smtClean="0"/>
              <a:t>resources</a:t>
            </a:r>
            <a:r>
              <a:rPr lang="en-US" sz="3000" dirty="0" smtClean="0"/>
              <a:t> available to the young children.</a:t>
            </a:r>
            <a:r>
              <a:rPr lang="en-US" sz="3000" baseline="30000" dirty="0" smtClean="0"/>
              <a:t>5</a:t>
            </a:r>
            <a:endParaRPr lang="en-US" sz="3000" dirty="0"/>
          </a:p>
        </p:txBody>
      </p:sp>
    </p:spTree>
  </p:cSld>
  <p:clrMapOvr>
    <a:masterClrMapping/>
  </p:clrMapOvr>
  <p:transition spd="med" advClick="0" advTm="13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316</TotalTime>
  <Words>396</Words>
  <Application>Microsoft Office PowerPoint</Application>
  <PresentationFormat>On-screen Show (4:3)</PresentationFormat>
  <Paragraphs>85</Paragraphs>
  <Slides>19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</vt:lpstr>
      <vt:lpstr>Slide 1</vt:lpstr>
      <vt:lpstr>Socioeconomic Status and the Sciences</vt:lpstr>
      <vt:lpstr>What is Socioeconomic Status?</vt:lpstr>
      <vt:lpstr>Slide 4</vt:lpstr>
      <vt:lpstr>Socioeconomic Levels2</vt:lpstr>
      <vt:lpstr>Values by Class - Education</vt:lpstr>
      <vt:lpstr>Slide 7</vt:lpstr>
      <vt:lpstr>Values by Class –  Time</vt:lpstr>
      <vt:lpstr>Initial Set-Backs</vt:lpstr>
      <vt:lpstr>Achievement Gaps</vt:lpstr>
      <vt:lpstr>Slide 11</vt:lpstr>
      <vt:lpstr>“at-risk”</vt:lpstr>
      <vt:lpstr>Shawnee Middle School</vt:lpstr>
      <vt:lpstr>Relations to the Sciences</vt:lpstr>
      <vt:lpstr>Slide 15</vt:lpstr>
      <vt:lpstr>Relations to the Sciences</vt:lpstr>
      <vt:lpstr>What Teachers can do</vt:lpstr>
      <vt:lpstr>References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Socioeconomic Status and the Sciences</dc:title>
  <dc:creator>Emily</dc:creator>
  <cp:lastModifiedBy>Emily</cp:lastModifiedBy>
  <cp:revision>52</cp:revision>
  <dcterms:created xsi:type="dcterms:W3CDTF">2011-01-17T20:20:26Z</dcterms:created>
  <dcterms:modified xsi:type="dcterms:W3CDTF">2011-01-19T19:30:24Z</dcterms:modified>
</cp:coreProperties>
</file>